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3"/>
  </p:notesMasterIdLst>
  <p:sldIdLst>
    <p:sldId id="256" r:id="rId2"/>
    <p:sldId id="315" r:id="rId3"/>
    <p:sldId id="270" r:id="rId4"/>
    <p:sldId id="258" r:id="rId5"/>
    <p:sldId id="271" r:id="rId6"/>
    <p:sldId id="260" r:id="rId7"/>
    <p:sldId id="263" r:id="rId8"/>
    <p:sldId id="262" r:id="rId9"/>
    <p:sldId id="264" r:id="rId10"/>
    <p:sldId id="265" r:id="rId11"/>
    <p:sldId id="317" r:id="rId12"/>
    <p:sldId id="318" r:id="rId13"/>
    <p:sldId id="319" r:id="rId14"/>
    <p:sldId id="320" r:id="rId15"/>
    <p:sldId id="321" r:id="rId16"/>
    <p:sldId id="273" r:id="rId17"/>
    <p:sldId id="268" r:id="rId18"/>
    <p:sldId id="282" r:id="rId19"/>
    <p:sldId id="322" r:id="rId20"/>
    <p:sldId id="279" r:id="rId21"/>
    <p:sldId id="276" r:id="rId22"/>
    <p:sldId id="277" r:id="rId23"/>
    <p:sldId id="306" r:id="rId24"/>
    <p:sldId id="280" r:id="rId25"/>
    <p:sldId id="323" r:id="rId26"/>
    <p:sldId id="295" r:id="rId27"/>
    <p:sldId id="327" r:id="rId28"/>
    <p:sldId id="307" r:id="rId29"/>
    <p:sldId id="284" r:id="rId30"/>
    <p:sldId id="308" r:id="rId31"/>
    <p:sldId id="309" r:id="rId32"/>
    <p:sldId id="286" r:id="rId33"/>
    <p:sldId id="291" r:id="rId34"/>
    <p:sldId id="290" r:id="rId35"/>
    <p:sldId id="325" r:id="rId36"/>
    <p:sldId id="326" r:id="rId37"/>
    <p:sldId id="328" r:id="rId38"/>
    <p:sldId id="329" r:id="rId39"/>
    <p:sldId id="330" r:id="rId40"/>
    <p:sldId id="298" r:id="rId41"/>
    <p:sldId id="300" r:id="rId42"/>
    <p:sldId id="303" r:id="rId43"/>
    <p:sldId id="301" r:id="rId44"/>
    <p:sldId id="302" r:id="rId45"/>
    <p:sldId id="324" r:id="rId46"/>
    <p:sldId id="310" r:id="rId47"/>
    <p:sldId id="292" r:id="rId48"/>
    <p:sldId id="293" r:id="rId49"/>
    <p:sldId id="294" r:id="rId50"/>
    <p:sldId id="299" r:id="rId51"/>
    <p:sldId id="341" r:id="rId52"/>
    <p:sldId id="342" r:id="rId53"/>
    <p:sldId id="316" r:id="rId54"/>
    <p:sldId id="340" r:id="rId55"/>
    <p:sldId id="311" r:id="rId56"/>
    <p:sldId id="313" r:id="rId57"/>
    <p:sldId id="332" r:id="rId58"/>
    <p:sldId id="333" r:id="rId59"/>
    <p:sldId id="345" r:id="rId60"/>
    <p:sldId id="344" r:id="rId61"/>
    <p:sldId id="334" r:id="rId62"/>
    <p:sldId id="335" r:id="rId63"/>
    <p:sldId id="336" r:id="rId64"/>
    <p:sldId id="339" r:id="rId65"/>
    <p:sldId id="338" r:id="rId66"/>
    <p:sldId id="337" r:id="rId67"/>
    <p:sldId id="312" r:id="rId68"/>
    <p:sldId id="343" r:id="rId69"/>
    <p:sldId id="331" r:id="rId70"/>
    <p:sldId id="346" r:id="rId71"/>
    <p:sldId id="347" r:id="rId7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243" autoAdjust="0"/>
    <p:restoredTop sz="84595" autoAdjust="0"/>
  </p:normalViewPr>
  <p:slideViewPr>
    <p:cSldViewPr snapToGrid="0">
      <p:cViewPr varScale="1">
        <p:scale>
          <a:sx n="89" d="100"/>
          <a:sy n="89" d="100"/>
        </p:scale>
        <p:origin x="72" y="16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diagrams/_rels/data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svg"/><Relationship Id="rId1" Type="http://schemas.openxmlformats.org/officeDocument/2006/relationships/image" Target="../media/image38.png"/><Relationship Id="rId4" Type="http://schemas.openxmlformats.org/officeDocument/2006/relationships/image" Target="../media/image41.svg"/></Relationships>
</file>

<file path=ppt/diagrams/_rels/drawing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svg"/><Relationship Id="rId1" Type="http://schemas.openxmlformats.org/officeDocument/2006/relationships/image" Target="../media/image38.png"/><Relationship Id="rId4" Type="http://schemas.openxmlformats.org/officeDocument/2006/relationships/image" Target="../media/image4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18/5/colors/Iconchunking_coloredtext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2">
        <a:alpha val="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dk2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dk2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7D121D0-DA8E-4BAB-9A7B-458F9DD7C371}" type="doc">
      <dgm:prSet loTypeId="urn:microsoft.com/office/officeart/2005/8/layout/chevron2" loCatId="process" qsTypeId="urn:microsoft.com/office/officeart/2005/8/quickstyle/simple2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57037DA4-BB21-473E-B1FA-3719FA044F76}">
      <dgm:prSet/>
      <dgm:spPr/>
      <dgm:t>
        <a:bodyPr/>
        <a:lstStyle/>
        <a:p>
          <a:r>
            <a:rPr lang="en-US"/>
            <a:t>BSC</a:t>
          </a:r>
        </a:p>
      </dgm:t>
    </dgm:pt>
    <dgm:pt modelId="{CD0307B6-AA15-4313-A240-E3E66FFA8394}" type="parTrans" cxnId="{EADC3792-0C28-462C-B4E7-A05E8A7E0E2D}">
      <dgm:prSet/>
      <dgm:spPr/>
      <dgm:t>
        <a:bodyPr/>
        <a:lstStyle/>
        <a:p>
          <a:endParaRPr lang="en-US"/>
        </a:p>
      </dgm:t>
    </dgm:pt>
    <dgm:pt modelId="{E8C0DA9A-C657-404D-B6A2-42A925E94035}" type="sibTrans" cxnId="{EADC3792-0C28-462C-B4E7-A05E8A7E0E2D}">
      <dgm:prSet/>
      <dgm:spPr/>
      <dgm:t>
        <a:bodyPr/>
        <a:lstStyle/>
        <a:p>
          <a:endParaRPr lang="en-US"/>
        </a:p>
      </dgm:t>
    </dgm:pt>
    <dgm:pt modelId="{4559C62B-D3CB-470E-95B4-A190F217BBE1}">
      <dgm:prSet/>
      <dgm:spPr/>
      <dgm:t>
        <a:bodyPr/>
        <a:lstStyle/>
        <a:p>
          <a:r>
            <a:rPr lang="en-US"/>
            <a:t>UB</a:t>
          </a:r>
        </a:p>
      </dgm:t>
    </dgm:pt>
    <dgm:pt modelId="{49976CB2-ACDA-42AB-AB52-582B6C38BB87}" type="parTrans" cxnId="{EAEAA35C-BF2A-48E3-ACDE-B77717044AAD}">
      <dgm:prSet/>
      <dgm:spPr/>
      <dgm:t>
        <a:bodyPr/>
        <a:lstStyle/>
        <a:p>
          <a:endParaRPr lang="en-US"/>
        </a:p>
      </dgm:t>
    </dgm:pt>
    <dgm:pt modelId="{E5DE0F71-E78C-468B-9BC7-B13FF6FF9E27}" type="sibTrans" cxnId="{EAEAA35C-BF2A-48E3-ACDE-B77717044AAD}">
      <dgm:prSet/>
      <dgm:spPr/>
      <dgm:t>
        <a:bodyPr/>
        <a:lstStyle/>
        <a:p>
          <a:endParaRPr lang="en-US"/>
        </a:p>
      </dgm:t>
    </dgm:pt>
    <dgm:pt modelId="{A400C468-ABBB-44E3-B5FC-E9BEEC1326A4}">
      <dgm:prSet/>
      <dgm:spPr/>
      <dgm:t>
        <a:bodyPr/>
        <a:lstStyle/>
        <a:p>
          <a:r>
            <a:rPr lang="en-US"/>
            <a:t>Teaching assistant 9 years teaching OpenCL/CUDA and other CS topics</a:t>
          </a:r>
        </a:p>
      </dgm:t>
    </dgm:pt>
    <dgm:pt modelId="{8FD0422E-A7AC-4AB4-B297-B305A353355F}" type="parTrans" cxnId="{DEE6F634-D816-456E-A6EB-59A2F9BA23E6}">
      <dgm:prSet/>
      <dgm:spPr/>
      <dgm:t>
        <a:bodyPr/>
        <a:lstStyle/>
        <a:p>
          <a:endParaRPr lang="en-US"/>
        </a:p>
      </dgm:t>
    </dgm:pt>
    <dgm:pt modelId="{C7275544-677E-4788-8EFE-5ADF3FC9D235}" type="sibTrans" cxnId="{DEE6F634-D816-456E-A6EB-59A2F9BA23E6}">
      <dgm:prSet/>
      <dgm:spPr/>
      <dgm:t>
        <a:bodyPr/>
        <a:lstStyle/>
        <a:p>
          <a:endParaRPr lang="en-US"/>
        </a:p>
      </dgm:t>
    </dgm:pt>
    <dgm:pt modelId="{5E355979-8D64-48C2-9474-5F8CCDD7679A}">
      <dgm:prSet/>
      <dgm:spPr/>
      <dgm:t>
        <a:bodyPr/>
        <a:lstStyle/>
        <a:p>
          <a:r>
            <a:rPr lang="en-US"/>
            <a:t>2 papers (OpenCL)</a:t>
          </a:r>
        </a:p>
      </dgm:t>
    </dgm:pt>
    <dgm:pt modelId="{30241F05-175B-4416-9BB6-3337603BB5BF}" type="parTrans" cxnId="{E9DF3B02-41ED-4EBA-8947-A714DE3DA59A}">
      <dgm:prSet/>
      <dgm:spPr/>
      <dgm:t>
        <a:bodyPr/>
        <a:lstStyle/>
        <a:p>
          <a:endParaRPr lang="en-US"/>
        </a:p>
      </dgm:t>
    </dgm:pt>
    <dgm:pt modelId="{9B26AEB8-68F8-4A9F-BA35-968803B9E2FF}" type="sibTrans" cxnId="{E9DF3B02-41ED-4EBA-8947-A714DE3DA59A}">
      <dgm:prSet/>
      <dgm:spPr/>
      <dgm:t>
        <a:bodyPr/>
        <a:lstStyle/>
        <a:p>
          <a:endParaRPr lang="en-US"/>
        </a:p>
      </dgm:t>
    </dgm:pt>
    <dgm:pt modelId="{3D21FD7B-BBB9-4328-8164-2E6273355106}">
      <dgm:prSet/>
      <dgm:spPr/>
      <dgm:t>
        <a:bodyPr/>
        <a:lstStyle/>
        <a:p>
          <a:r>
            <a:rPr lang="en-US"/>
            <a:t>First OpenSource library: SimpleOpenCL</a:t>
          </a:r>
        </a:p>
      </dgm:t>
    </dgm:pt>
    <dgm:pt modelId="{EA9293D5-4D50-4C45-9C52-E36EA9BD01D5}" type="parTrans" cxnId="{BFF9F3DC-F96C-4D35-A48B-92A67E50A83A}">
      <dgm:prSet/>
      <dgm:spPr/>
      <dgm:t>
        <a:bodyPr/>
        <a:lstStyle/>
        <a:p>
          <a:endParaRPr lang="en-US"/>
        </a:p>
      </dgm:t>
    </dgm:pt>
    <dgm:pt modelId="{73C6EB28-E2A1-425D-A19C-D6BDCD34B228}" type="sibTrans" cxnId="{BFF9F3DC-F96C-4D35-A48B-92A67E50A83A}">
      <dgm:prSet/>
      <dgm:spPr/>
      <dgm:t>
        <a:bodyPr/>
        <a:lstStyle/>
        <a:p>
          <a:endParaRPr lang="en-US"/>
        </a:p>
      </dgm:t>
    </dgm:pt>
    <dgm:pt modelId="{992FB920-DEF6-4A8D-97BD-89D71CB037FD}">
      <dgm:prSet/>
      <dgm:spPr/>
      <dgm:t>
        <a:bodyPr/>
        <a:lstStyle/>
        <a:p>
          <a:r>
            <a:rPr lang="en-US"/>
            <a:t>StreamHPC</a:t>
          </a:r>
        </a:p>
      </dgm:t>
    </dgm:pt>
    <dgm:pt modelId="{01ADF87B-9262-43B1-81B5-3F756542DFBA}" type="parTrans" cxnId="{5569F034-CABC-4B55-8F2A-06FCD6433D39}">
      <dgm:prSet/>
      <dgm:spPr/>
      <dgm:t>
        <a:bodyPr/>
        <a:lstStyle/>
        <a:p>
          <a:endParaRPr lang="en-US"/>
        </a:p>
      </dgm:t>
    </dgm:pt>
    <dgm:pt modelId="{589631D7-6B7A-418C-B315-3C3C240041AD}" type="sibTrans" cxnId="{5569F034-CABC-4B55-8F2A-06FCD6433D39}">
      <dgm:prSet/>
      <dgm:spPr/>
      <dgm:t>
        <a:bodyPr/>
        <a:lstStyle/>
        <a:p>
          <a:endParaRPr lang="en-US"/>
        </a:p>
      </dgm:t>
    </dgm:pt>
    <dgm:pt modelId="{3A04EB69-912E-416C-B44E-17CFF4F939C6}">
      <dgm:prSet/>
      <dgm:spPr/>
      <dgm:t>
        <a:bodyPr/>
        <a:lstStyle/>
        <a:p>
          <a:r>
            <a:rPr lang="en-US"/>
            <a:t>Porting Boost Compute (OpenCL) to HSA and HAS-IL</a:t>
          </a:r>
        </a:p>
      </dgm:t>
    </dgm:pt>
    <dgm:pt modelId="{E145400A-834F-46E7-A81F-D90E9B80440E}" type="parTrans" cxnId="{5B22DBC9-229B-4A39-BE53-74374EE8D15D}">
      <dgm:prSet/>
      <dgm:spPr/>
      <dgm:t>
        <a:bodyPr/>
        <a:lstStyle/>
        <a:p>
          <a:endParaRPr lang="en-US"/>
        </a:p>
      </dgm:t>
    </dgm:pt>
    <dgm:pt modelId="{E650E2EB-B102-4AE7-8482-6A5A6B5999CB}" type="sibTrans" cxnId="{5B22DBC9-229B-4A39-BE53-74374EE8D15D}">
      <dgm:prSet/>
      <dgm:spPr/>
      <dgm:t>
        <a:bodyPr/>
        <a:lstStyle/>
        <a:p>
          <a:endParaRPr lang="en-US"/>
        </a:p>
      </dgm:t>
    </dgm:pt>
    <dgm:pt modelId="{C551B77C-9A3C-4B05-B2D0-B85E94D8AC5F}">
      <dgm:prSet/>
      <dgm:spPr/>
      <dgm:t>
        <a:bodyPr/>
        <a:lstStyle/>
        <a:p>
          <a:r>
            <a:rPr lang="en-US"/>
            <a:t>AutomaticTV 2016 – Today</a:t>
          </a:r>
        </a:p>
      </dgm:t>
    </dgm:pt>
    <dgm:pt modelId="{D4769435-3614-40DB-AA81-8DA58327FA88}" type="parTrans" cxnId="{F4ACDC12-9B68-4C8F-87A6-D083458DD305}">
      <dgm:prSet/>
      <dgm:spPr/>
      <dgm:t>
        <a:bodyPr/>
        <a:lstStyle/>
        <a:p>
          <a:endParaRPr lang="en-US"/>
        </a:p>
      </dgm:t>
    </dgm:pt>
    <dgm:pt modelId="{7F61BC3C-9C20-49C9-9D15-9973ADC6840D}" type="sibTrans" cxnId="{F4ACDC12-9B68-4C8F-87A6-D083458DD305}">
      <dgm:prSet/>
      <dgm:spPr/>
      <dgm:t>
        <a:bodyPr/>
        <a:lstStyle/>
        <a:p>
          <a:endParaRPr lang="en-US"/>
        </a:p>
      </dgm:t>
    </dgm:pt>
    <dgm:pt modelId="{B1B9F3C9-8208-412F-AA16-4363FC59EB76}">
      <dgm:prSet/>
      <dgm:spPr/>
      <dgm:t>
        <a:bodyPr/>
        <a:lstStyle/>
        <a:p>
          <a:r>
            <a:rPr lang="en-US"/>
            <a:t>AutomaticTV: soft real time, C++ and CUDA</a:t>
          </a:r>
        </a:p>
      </dgm:t>
    </dgm:pt>
    <dgm:pt modelId="{E2B28C7F-22E4-4B19-B39C-FBD9F07A5E18}" type="parTrans" cxnId="{99F80BBB-75D2-40C7-9919-D0DD41BFBECD}">
      <dgm:prSet/>
      <dgm:spPr/>
      <dgm:t>
        <a:bodyPr/>
        <a:lstStyle/>
        <a:p>
          <a:endParaRPr lang="en-US"/>
        </a:p>
      </dgm:t>
    </dgm:pt>
    <dgm:pt modelId="{EDDCE402-67EC-437E-B26C-E67CF640797C}" type="sibTrans" cxnId="{99F80BBB-75D2-40C7-9919-D0DD41BFBECD}">
      <dgm:prSet/>
      <dgm:spPr/>
      <dgm:t>
        <a:bodyPr/>
        <a:lstStyle/>
        <a:p>
          <a:endParaRPr lang="en-US"/>
        </a:p>
      </dgm:t>
    </dgm:pt>
    <dgm:pt modelId="{A241447E-753E-4098-8EA5-6A068A7D76F2}">
      <dgm:prSet/>
      <dgm:spPr/>
      <dgm:t>
        <a:bodyPr/>
        <a:lstStyle/>
        <a:p>
          <a:r>
            <a:rPr lang="en-US"/>
            <a:t>New OpenSource libraries cvGPUSpeedup and the Fused Kernel library -&gt; paper on the way!</a:t>
          </a:r>
        </a:p>
      </dgm:t>
    </dgm:pt>
    <dgm:pt modelId="{73EB5FC5-4E88-44C3-B349-BC5B3D0971E0}" type="parTrans" cxnId="{F7BFE9EC-278D-4512-8B4B-F6EB8DD40763}">
      <dgm:prSet/>
      <dgm:spPr/>
      <dgm:t>
        <a:bodyPr/>
        <a:lstStyle/>
        <a:p>
          <a:endParaRPr lang="en-US"/>
        </a:p>
      </dgm:t>
    </dgm:pt>
    <dgm:pt modelId="{C8CC936E-E958-45EB-AF58-B41EA56E947E}" type="sibTrans" cxnId="{F7BFE9EC-278D-4512-8B4B-F6EB8DD40763}">
      <dgm:prSet/>
      <dgm:spPr/>
      <dgm:t>
        <a:bodyPr/>
        <a:lstStyle/>
        <a:p>
          <a:endParaRPr lang="en-US"/>
        </a:p>
      </dgm:t>
    </dgm:pt>
    <dgm:pt modelId="{F668C7FE-D3E7-47CD-9B86-153DE72E9FC5}">
      <dgm:prSet/>
      <dgm:spPr/>
      <dgm:t>
        <a:bodyPr/>
        <a:lstStyle/>
        <a:p>
          <a:r>
            <a:rPr lang="en-US"/>
            <a:t>3D convolutions in OpenCL, CUDA and OmpSs</a:t>
          </a:r>
        </a:p>
      </dgm:t>
    </dgm:pt>
    <dgm:pt modelId="{AC139112-0AF2-40CF-91FD-5A2E9AD4DC6D}" type="parTrans" cxnId="{3C45141C-45AB-4972-8A75-F71602844247}">
      <dgm:prSet/>
      <dgm:spPr/>
      <dgm:t>
        <a:bodyPr/>
        <a:lstStyle/>
        <a:p>
          <a:endParaRPr lang="en-US"/>
        </a:p>
      </dgm:t>
    </dgm:pt>
    <dgm:pt modelId="{6008E803-BEE1-4DE5-A861-04508263EDCE}" type="sibTrans" cxnId="{3C45141C-45AB-4972-8A75-F71602844247}">
      <dgm:prSet/>
      <dgm:spPr/>
      <dgm:t>
        <a:bodyPr/>
        <a:lstStyle/>
        <a:p>
          <a:endParaRPr lang="en-US"/>
        </a:p>
      </dgm:t>
    </dgm:pt>
    <dgm:pt modelId="{656C3053-7A4E-46B8-ABDE-2249EBD13DD1}" type="pres">
      <dgm:prSet presAssocID="{D7D121D0-DA8E-4BAB-9A7B-458F9DD7C371}" presName="linearFlow" presStyleCnt="0">
        <dgm:presLayoutVars>
          <dgm:dir/>
          <dgm:animLvl val="lvl"/>
          <dgm:resizeHandles val="exact"/>
        </dgm:presLayoutVars>
      </dgm:prSet>
      <dgm:spPr/>
    </dgm:pt>
    <dgm:pt modelId="{5B1EA0F5-19C1-44F9-AD87-21BCAF7B55A9}" type="pres">
      <dgm:prSet presAssocID="{57037DA4-BB21-473E-B1FA-3719FA044F76}" presName="composite" presStyleCnt="0"/>
      <dgm:spPr/>
    </dgm:pt>
    <dgm:pt modelId="{3A9770A3-C978-4E04-9B1C-F52D157143BC}" type="pres">
      <dgm:prSet presAssocID="{57037DA4-BB21-473E-B1FA-3719FA044F76}" presName="parentText" presStyleLbl="alignNode1" presStyleIdx="0" presStyleCnt="4">
        <dgm:presLayoutVars>
          <dgm:chMax val="1"/>
          <dgm:bulletEnabled val="1"/>
        </dgm:presLayoutVars>
      </dgm:prSet>
      <dgm:spPr/>
    </dgm:pt>
    <dgm:pt modelId="{9A8714FB-9447-4E99-B942-A365E7F48C16}" type="pres">
      <dgm:prSet presAssocID="{57037DA4-BB21-473E-B1FA-3719FA044F76}" presName="descendantText" presStyleLbl="alignAcc1" presStyleIdx="0" presStyleCnt="4">
        <dgm:presLayoutVars>
          <dgm:bulletEnabled val="1"/>
        </dgm:presLayoutVars>
      </dgm:prSet>
      <dgm:spPr/>
    </dgm:pt>
    <dgm:pt modelId="{A1719D73-49BE-4B86-8E91-4E914632D593}" type="pres">
      <dgm:prSet presAssocID="{E8C0DA9A-C657-404D-B6A2-42A925E94035}" presName="sp" presStyleCnt="0"/>
      <dgm:spPr/>
    </dgm:pt>
    <dgm:pt modelId="{3345DB00-5405-47E7-A16A-FECCDA08A801}" type="pres">
      <dgm:prSet presAssocID="{4559C62B-D3CB-470E-95B4-A190F217BBE1}" presName="composite" presStyleCnt="0"/>
      <dgm:spPr/>
    </dgm:pt>
    <dgm:pt modelId="{46F5E710-D539-4B73-A278-077339B88EFC}" type="pres">
      <dgm:prSet presAssocID="{4559C62B-D3CB-470E-95B4-A190F217BBE1}" presName="parentText" presStyleLbl="alignNode1" presStyleIdx="1" presStyleCnt="4">
        <dgm:presLayoutVars>
          <dgm:chMax val="1"/>
          <dgm:bulletEnabled val="1"/>
        </dgm:presLayoutVars>
      </dgm:prSet>
      <dgm:spPr/>
    </dgm:pt>
    <dgm:pt modelId="{E87F36C4-A83C-4B7E-9F3A-5371B74D4203}" type="pres">
      <dgm:prSet presAssocID="{4559C62B-D3CB-470E-95B4-A190F217BBE1}" presName="descendantText" presStyleLbl="alignAcc1" presStyleIdx="1" presStyleCnt="4">
        <dgm:presLayoutVars>
          <dgm:bulletEnabled val="1"/>
        </dgm:presLayoutVars>
      </dgm:prSet>
      <dgm:spPr/>
    </dgm:pt>
    <dgm:pt modelId="{CF2A85FC-6BF6-4EDF-8206-6786A91DF526}" type="pres">
      <dgm:prSet presAssocID="{E5DE0F71-E78C-468B-9BC7-B13FF6FF9E27}" presName="sp" presStyleCnt="0"/>
      <dgm:spPr/>
    </dgm:pt>
    <dgm:pt modelId="{C9304014-1719-4950-8011-F73FAFCDF18B}" type="pres">
      <dgm:prSet presAssocID="{992FB920-DEF6-4A8D-97BD-89D71CB037FD}" presName="composite" presStyleCnt="0"/>
      <dgm:spPr/>
    </dgm:pt>
    <dgm:pt modelId="{39A27D94-C024-4C65-93B2-BA90B4E13FC4}" type="pres">
      <dgm:prSet presAssocID="{992FB920-DEF6-4A8D-97BD-89D71CB037FD}" presName="parentText" presStyleLbl="alignNode1" presStyleIdx="2" presStyleCnt="4">
        <dgm:presLayoutVars>
          <dgm:chMax val="1"/>
          <dgm:bulletEnabled val="1"/>
        </dgm:presLayoutVars>
      </dgm:prSet>
      <dgm:spPr/>
    </dgm:pt>
    <dgm:pt modelId="{B4D9C83D-1547-45D8-B927-BA5EDB4ED160}" type="pres">
      <dgm:prSet presAssocID="{992FB920-DEF6-4A8D-97BD-89D71CB037FD}" presName="descendantText" presStyleLbl="alignAcc1" presStyleIdx="2" presStyleCnt="4">
        <dgm:presLayoutVars>
          <dgm:bulletEnabled val="1"/>
        </dgm:presLayoutVars>
      </dgm:prSet>
      <dgm:spPr/>
    </dgm:pt>
    <dgm:pt modelId="{9290D929-04E9-4B48-83B5-B81CFEFC5D84}" type="pres">
      <dgm:prSet presAssocID="{589631D7-6B7A-418C-B315-3C3C240041AD}" presName="sp" presStyleCnt="0"/>
      <dgm:spPr/>
    </dgm:pt>
    <dgm:pt modelId="{F9C129E0-C1BC-4EE3-877E-A825C44C36D0}" type="pres">
      <dgm:prSet presAssocID="{C551B77C-9A3C-4B05-B2D0-B85E94D8AC5F}" presName="composite" presStyleCnt="0"/>
      <dgm:spPr/>
    </dgm:pt>
    <dgm:pt modelId="{D3BC86B7-3D63-433E-864F-3EDCD75490D1}" type="pres">
      <dgm:prSet presAssocID="{C551B77C-9A3C-4B05-B2D0-B85E94D8AC5F}" presName="parentText" presStyleLbl="alignNode1" presStyleIdx="3" presStyleCnt="4">
        <dgm:presLayoutVars>
          <dgm:chMax val="1"/>
          <dgm:bulletEnabled val="1"/>
        </dgm:presLayoutVars>
      </dgm:prSet>
      <dgm:spPr/>
    </dgm:pt>
    <dgm:pt modelId="{C50E430C-1FF9-4E16-BBB1-74C5967FF359}" type="pres">
      <dgm:prSet presAssocID="{C551B77C-9A3C-4B05-B2D0-B85E94D8AC5F}" presName="descendantText" presStyleLbl="alignAcc1" presStyleIdx="3" presStyleCnt="4">
        <dgm:presLayoutVars>
          <dgm:bulletEnabled val="1"/>
        </dgm:presLayoutVars>
      </dgm:prSet>
      <dgm:spPr/>
    </dgm:pt>
  </dgm:ptLst>
  <dgm:cxnLst>
    <dgm:cxn modelId="{E9DF3B02-41ED-4EBA-8947-A714DE3DA59A}" srcId="{4559C62B-D3CB-470E-95B4-A190F217BBE1}" destId="{5E355979-8D64-48C2-9474-5F8CCDD7679A}" srcOrd="1" destOrd="0" parTransId="{30241F05-175B-4416-9BB6-3337603BB5BF}" sibTransId="{9B26AEB8-68F8-4A9F-BA35-968803B9E2FF}"/>
    <dgm:cxn modelId="{F4ACDC12-9B68-4C8F-87A6-D083458DD305}" srcId="{D7D121D0-DA8E-4BAB-9A7B-458F9DD7C371}" destId="{C551B77C-9A3C-4B05-B2D0-B85E94D8AC5F}" srcOrd="3" destOrd="0" parTransId="{D4769435-3614-40DB-AA81-8DA58327FA88}" sibTransId="{7F61BC3C-9C20-49C9-9D15-9973ADC6840D}"/>
    <dgm:cxn modelId="{6771EB1A-3461-4E3D-A3D3-B8F57317BF0E}" type="presOf" srcId="{3D21FD7B-BBB9-4328-8164-2E6273355106}" destId="{E87F36C4-A83C-4B7E-9F3A-5371B74D4203}" srcOrd="0" destOrd="2" presId="urn:microsoft.com/office/officeart/2005/8/layout/chevron2"/>
    <dgm:cxn modelId="{3C45141C-45AB-4972-8A75-F71602844247}" srcId="{57037DA4-BB21-473E-B1FA-3719FA044F76}" destId="{F668C7FE-D3E7-47CD-9B86-153DE72E9FC5}" srcOrd="0" destOrd="0" parTransId="{AC139112-0AF2-40CF-91FD-5A2E9AD4DC6D}" sibTransId="{6008E803-BEE1-4DE5-A861-04508263EDCE}"/>
    <dgm:cxn modelId="{81000C24-5C34-4C29-A2CE-D49F73DB8C1E}" type="presOf" srcId="{57037DA4-BB21-473E-B1FA-3719FA044F76}" destId="{3A9770A3-C978-4E04-9B1C-F52D157143BC}" srcOrd="0" destOrd="0" presId="urn:microsoft.com/office/officeart/2005/8/layout/chevron2"/>
    <dgm:cxn modelId="{74442D29-0417-44D3-94AD-F4940C3073AF}" type="presOf" srcId="{A241447E-753E-4098-8EA5-6A068A7D76F2}" destId="{C50E430C-1FF9-4E16-BBB1-74C5967FF359}" srcOrd="0" destOrd="1" presId="urn:microsoft.com/office/officeart/2005/8/layout/chevron2"/>
    <dgm:cxn modelId="{5569F034-CABC-4B55-8F2A-06FCD6433D39}" srcId="{D7D121D0-DA8E-4BAB-9A7B-458F9DD7C371}" destId="{992FB920-DEF6-4A8D-97BD-89D71CB037FD}" srcOrd="2" destOrd="0" parTransId="{01ADF87B-9262-43B1-81B5-3F756542DFBA}" sibTransId="{589631D7-6B7A-418C-B315-3C3C240041AD}"/>
    <dgm:cxn modelId="{DEE6F634-D816-456E-A6EB-59A2F9BA23E6}" srcId="{4559C62B-D3CB-470E-95B4-A190F217BBE1}" destId="{A400C468-ABBB-44E3-B5FC-E9BEEC1326A4}" srcOrd="0" destOrd="0" parTransId="{8FD0422E-A7AC-4AB4-B297-B305A353355F}" sibTransId="{C7275544-677E-4788-8EFE-5ADF3FC9D235}"/>
    <dgm:cxn modelId="{EAEAA35C-BF2A-48E3-ACDE-B77717044AAD}" srcId="{D7D121D0-DA8E-4BAB-9A7B-458F9DD7C371}" destId="{4559C62B-D3CB-470E-95B4-A190F217BBE1}" srcOrd="1" destOrd="0" parTransId="{49976CB2-ACDA-42AB-AB52-582B6C38BB87}" sibTransId="{E5DE0F71-E78C-468B-9BC7-B13FF6FF9E27}"/>
    <dgm:cxn modelId="{27B7B144-2664-403A-99E7-1F257101304C}" type="presOf" srcId="{992FB920-DEF6-4A8D-97BD-89D71CB037FD}" destId="{39A27D94-C024-4C65-93B2-BA90B4E13FC4}" srcOrd="0" destOrd="0" presId="urn:microsoft.com/office/officeart/2005/8/layout/chevron2"/>
    <dgm:cxn modelId="{7DA83145-A00A-4044-8D18-C423FA9A9295}" type="presOf" srcId="{3A04EB69-912E-416C-B44E-17CFF4F939C6}" destId="{B4D9C83D-1547-45D8-B927-BA5EDB4ED160}" srcOrd="0" destOrd="0" presId="urn:microsoft.com/office/officeart/2005/8/layout/chevron2"/>
    <dgm:cxn modelId="{7049FD48-E90B-4FE7-ACCE-3679BEF64F9E}" type="presOf" srcId="{A400C468-ABBB-44E3-B5FC-E9BEEC1326A4}" destId="{E87F36C4-A83C-4B7E-9F3A-5371B74D4203}" srcOrd="0" destOrd="0" presId="urn:microsoft.com/office/officeart/2005/8/layout/chevron2"/>
    <dgm:cxn modelId="{8111B670-75F3-4906-8C55-354103AD6AD0}" type="presOf" srcId="{B1B9F3C9-8208-412F-AA16-4363FC59EB76}" destId="{C50E430C-1FF9-4E16-BBB1-74C5967FF359}" srcOrd="0" destOrd="0" presId="urn:microsoft.com/office/officeart/2005/8/layout/chevron2"/>
    <dgm:cxn modelId="{7E02A178-0157-49A2-B112-08AF1095101A}" type="presOf" srcId="{C551B77C-9A3C-4B05-B2D0-B85E94D8AC5F}" destId="{D3BC86B7-3D63-433E-864F-3EDCD75490D1}" srcOrd="0" destOrd="0" presId="urn:microsoft.com/office/officeart/2005/8/layout/chevron2"/>
    <dgm:cxn modelId="{EADC3792-0C28-462C-B4E7-A05E8A7E0E2D}" srcId="{D7D121D0-DA8E-4BAB-9A7B-458F9DD7C371}" destId="{57037DA4-BB21-473E-B1FA-3719FA044F76}" srcOrd="0" destOrd="0" parTransId="{CD0307B6-AA15-4313-A240-E3E66FFA8394}" sibTransId="{E8C0DA9A-C657-404D-B6A2-42A925E94035}"/>
    <dgm:cxn modelId="{00938E97-611F-4EA4-B5C8-77B6C00D652C}" type="presOf" srcId="{5E355979-8D64-48C2-9474-5F8CCDD7679A}" destId="{E87F36C4-A83C-4B7E-9F3A-5371B74D4203}" srcOrd="0" destOrd="1" presId="urn:microsoft.com/office/officeart/2005/8/layout/chevron2"/>
    <dgm:cxn modelId="{A8BD70B2-2B0B-4B49-B2BA-7F310BC2690A}" type="presOf" srcId="{F668C7FE-D3E7-47CD-9B86-153DE72E9FC5}" destId="{9A8714FB-9447-4E99-B942-A365E7F48C16}" srcOrd="0" destOrd="0" presId="urn:microsoft.com/office/officeart/2005/8/layout/chevron2"/>
    <dgm:cxn modelId="{99F80BBB-75D2-40C7-9919-D0DD41BFBECD}" srcId="{C551B77C-9A3C-4B05-B2D0-B85E94D8AC5F}" destId="{B1B9F3C9-8208-412F-AA16-4363FC59EB76}" srcOrd="0" destOrd="0" parTransId="{E2B28C7F-22E4-4B19-B39C-FBD9F07A5E18}" sibTransId="{EDDCE402-67EC-437E-B26C-E67CF640797C}"/>
    <dgm:cxn modelId="{5B22DBC9-229B-4A39-BE53-74374EE8D15D}" srcId="{992FB920-DEF6-4A8D-97BD-89D71CB037FD}" destId="{3A04EB69-912E-416C-B44E-17CFF4F939C6}" srcOrd="0" destOrd="0" parTransId="{E145400A-834F-46E7-A81F-D90E9B80440E}" sibTransId="{E650E2EB-B102-4AE7-8482-6A5A6B5999CB}"/>
    <dgm:cxn modelId="{BFF9F3DC-F96C-4D35-A48B-92A67E50A83A}" srcId="{4559C62B-D3CB-470E-95B4-A190F217BBE1}" destId="{3D21FD7B-BBB9-4328-8164-2E6273355106}" srcOrd="2" destOrd="0" parTransId="{EA9293D5-4D50-4C45-9C52-E36EA9BD01D5}" sibTransId="{73C6EB28-E2A1-425D-A19C-D6BDCD34B228}"/>
    <dgm:cxn modelId="{94390DE0-6F5E-47C8-B0B7-107AB2A54B8E}" type="presOf" srcId="{D7D121D0-DA8E-4BAB-9A7B-458F9DD7C371}" destId="{656C3053-7A4E-46B8-ABDE-2249EBD13DD1}" srcOrd="0" destOrd="0" presId="urn:microsoft.com/office/officeart/2005/8/layout/chevron2"/>
    <dgm:cxn modelId="{F7BFE9EC-278D-4512-8B4B-F6EB8DD40763}" srcId="{C551B77C-9A3C-4B05-B2D0-B85E94D8AC5F}" destId="{A241447E-753E-4098-8EA5-6A068A7D76F2}" srcOrd="1" destOrd="0" parTransId="{73EB5FC5-4E88-44C3-B349-BC5B3D0971E0}" sibTransId="{C8CC936E-E958-45EB-AF58-B41EA56E947E}"/>
    <dgm:cxn modelId="{F6C1B9F1-4D9B-48AC-9C65-5ABF5187FD4A}" type="presOf" srcId="{4559C62B-D3CB-470E-95B4-A190F217BBE1}" destId="{46F5E710-D539-4B73-A278-077339B88EFC}" srcOrd="0" destOrd="0" presId="urn:microsoft.com/office/officeart/2005/8/layout/chevron2"/>
    <dgm:cxn modelId="{BF6E3CE6-E8D3-4770-AC4E-4EC3FEACD14E}" type="presParOf" srcId="{656C3053-7A4E-46B8-ABDE-2249EBD13DD1}" destId="{5B1EA0F5-19C1-44F9-AD87-21BCAF7B55A9}" srcOrd="0" destOrd="0" presId="urn:microsoft.com/office/officeart/2005/8/layout/chevron2"/>
    <dgm:cxn modelId="{53CC3E6F-D138-4BC2-BFF0-F51C079EB988}" type="presParOf" srcId="{5B1EA0F5-19C1-44F9-AD87-21BCAF7B55A9}" destId="{3A9770A3-C978-4E04-9B1C-F52D157143BC}" srcOrd="0" destOrd="0" presId="urn:microsoft.com/office/officeart/2005/8/layout/chevron2"/>
    <dgm:cxn modelId="{3209BF26-66C6-432F-8519-B282A96CF4C5}" type="presParOf" srcId="{5B1EA0F5-19C1-44F9-AD87-21BCAF7B55A9}" destId="{9A8714FB-9447-4E99-B942-A365E7F48C16}" srcOrd="1" destOrd="0" presId="urn:microsoft.com/office/officeart/2005/8/layout/chevron2"/>
    <dgm:cxn modelId="{0B30F158-093F-40EE-83B4-AC1094415A66}" type="presParOf" srcId="{656C3053-7A4E-46B8-ABDE-2249EBD13DD1}" destId="{A1719D73-49BE-4B86-8E91-4E914632D593}" srcOrd="1" destOrd="0" presId="urn:microsoft.com/office/officeart/2005/8/layout/chevron2"/>
    <dgm:cxn modelId="{854FA3A9-DE70-4B2E-A01A-9AD1869FC936}" type="presParOf" srcId="{656C3053-7A4E-46B8-ABDE-2249EBD13DD1}" destId="{3345DB00-5405-47E7-A16A-FECCDA08A801}" srcOrd="2" destOrd="0" presId="urn:microsoft.com/office/officeart/2005/8/layout/chevron2"/>
    <dgm:cxn modelId="{ED23B8C9-0676-4B8C-98DD-15510BA3E25E}" type="presParOf" srcId="{3345DB00-5405-47E7-A16A-FECCDA08A801}" destId="{46F5E710-D539-4B73-A278-077339B88EFC}" srcOrd="0" destOrd="0" presId="urn:microsoft.com/office/officeart/2005/8/layout/chevron2"/>
    <dgm:cxn modelId="{AC9B72F8-BC96-4624-A8D0-30113ADDC6CA}" type="presParOf" srcId="{3345DB00-5405-47E7-A16A-FECCDA08A801}" destId="{E87F36C4-A83C-4B7E-9F3A-5371B74D4203}" srcOrd="1" destOrd="0" presId="urn:microsoft.com/office/officeart/2005/8/layout/chevron2"/>
    <dgm:cxn modelId="{A6C5F354-D1B1-4651-8004-366038BF8816}" type="presParOf" srcId="{656C3053-7A4E-46B8-ABDE-2249EBD13DD1}" destId="{CF2A85FC-6BF6-4EDF-8206-6786A91DF526}" srcOrd="3" destOrd="0" presId="urn:microsoft.com/office/officeart/2005/8/layout/chevron2"/>
    <dgm:cxn modelId="{EE85202D-358E-48EC-9FF5-62F281A34FD6}" type="presParOf" srcId="{656C3053-7A4E-46B8-ABDE-2249EBD13DD1}" destId="{C9304014-1719-4950-8011-F73FAFCDF18B}" srcOrd="4" destOrd="0" presId="urn:microsoft.com/office/officeart/2005/8/layout/chevron2"/>
    <dgm:cxn modelId="{A5153122-CBE9-4C52-89C7-8314E9A978A8}" type="presParOf" srcId="{C9304014-1719-4950-8011-F73FAFCDF18B}" destId="{39A27D94-C024-4C65-93B2-BA90B4E13FC4}" srcOrd="0" destOrd="0" presId="urn:microsoft.com/office/officeart/2005/8/layout/chevron2"/>
    <dgm:cxn modelId="{1FDAD097-3500-4A76-BFAE-CF10606DB8FB}" type="presParOf" srcId="{C9304014-1719-4950-8011-F73FAFCDF18B}" destId="{B4D9C83D-1547-45D8-B927-BA5EDB4ED160}" srcOrd="1" destOrd="0" presId="urn:microsoft.com/office/officeart/2005/8/layout/chevron2"/>
    <dgm:cxn modelId="{DFAA59F4-2875-49B4-AECD-99CE0C16D600}" type="presParOf" srcId="{656C3053-7A4E-46B8-ABDE-2249EBD13DD1}" destId="{9290D929-04E9-4B48-83B5-B81CFEFC5D84}" srcOrd="5" destOrd="0" presId="urn:microsoft.com/office/officeart/2005/8/layout/chevron2"/>
    <dgm:cxn modelId="{15D26D2D-A00E-42E9-9E57-6AC15C60028D}" type="presParOf" srcId="{656C3053-7A4E-46B8-ABDE-2249EBD13DD1}" destId="{F9C129E0-C1BC-4EE3-877E-A825C44C36D0}" srcOrd="6" destOrd="0" presId="urn:microsoft.com/office/officeart/2005/8/layout/chevron2"/>
    <dgm:cxn modelId="{C9803BF8-8C3B-468A-8CE4-B067B51DA7E7}" type="presParOf" srcId="{F9C129E0-C1BC-4EE3-877E-A825C44C36D0}" destId="{D3BC86B7-3D63-433E-864F-3EDCD75490D1}" srcOrd="0" destOrd="0" presId="urn:microsoft.com/office/officeart/2005/8/layout/chevron2"/>
    <dgm:cxn modelId="{F0A383D4-00D0-4918-A5FA-A7406E2F470E}" type="presParOf" srcId="{F9C129E0-C1BC-4EE3-877E-A825C44C36D0}" destId="{C50E430C-1FF9-4E16-BBB1-74C5967FF359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0F3DA55-B4E3-41CD-BAA5-3940A977B05D}" type="doc">
      <dgm:prSet loTypeId="urn:microsoft.com/office/officeart/2005/8/layout/vList5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DFC363D1-9536-44EF-9244-CC1BE5568C22}">
      <dgm:prSet/>
      <dgm:spPr/>
      <dgm:t>
        <a:bodyPr/>
        <a:lstStyle/>
        <a:p>
          <a:r>
            <a:rPr lang="en-US">
              <a:solidFill>
                <a:schemeClr val="bg1"/>
              </a:solidFill>
            </a:rPr>
            <a:t>Summary of already seen concepts</a:t>
          </a:r>
        </a:p>
      </dgm:t>
    </dgm:pt>
    <dgm:pt modelId="{8BCD41A4-AFC7-4451-8613-98D856AA6596}" type="parTrans" cxnId="{CD0B3AE6-60FF-438C-9EE9-EDC23C8C96F4}">
      <dgm:prSet/>
      <dgm:spPr/>
      <dgm:t>
        <a:bodyPr/>
        <a:lstStyle/>
        <a:p>
          <a:endParaRPr lang="en-US"/>
        </a:p>
      </dgm:t>
    </dgm:pt>
    <dgm:pt modelId="{6DE8E26B-9365-4D15-9990-6ED61F5F966F}" type="sibTrans" cxnId="{CD0B3AE6-60FF-438C-9EE9-EDC23C8C96F4}">
      <dgm:prSet/>
      <dgm:spPr/>
      <dgm:t>
        <a:bodyPr/>
        <a:lstStyle/>
        <a:p>
          <a:endParaRPr lang="en-US"/>
        </a:p>
      </dgm:t>
    </dgm:pt>
    <dgm:pt modelId="{2995DA25-CE42-46EC-81CC-7B4A2231A635}">
      <dgm:prSet/>
      <dgm:spPr/>
      <dgm:t>
        <a:bodyPr/>
        <a:lstStyle/>
        <a:p>
          <a:r>
            <a:rPr lang="en-US"/>
            <a:t>Main story: why would a “CUDA ninja” want to create libraries?</a:t>
          </a:r>
        </a:p>
      </dgm:t>
    </dgm:pt>
    <dgm:pt modelId="{97ECA974-2C3E-43AA-A42B-1F65691DB4DB}" type="parTrans" cxnId="{E32FD90E-0E92-4818-A5CA-DDE06B95B4F6}">
      <dgm:prSet/>
      <dgm:spPr/>
      <dgm:t>
        <a:bodyPr/>
        <a:lstStyle/>
        <a:p>
          <a:endParaRPr lang="en-US"/>
        </a:p>
      </dgm:t>
    </dgm:pt>
    <dgm:pt modelId="{D6083486-AEC9-4C6B-A15A-050C27CC7377}" type="sibTrans" cxnId="{E32FD90E-0E92-4818-A5CA-DDE06B95B4F6}">
      <dgm:prSet/>
      <dgm:spPr/>
      <dgm:t>
        <a:bodyPr/>
        <a:lstStyle/>
        <a:p>
          <a:endParaRPr lang="en-US"/>
        </a:p>
      </dgm:t>
    </dgm:pt>
    <dgm:pt modelId="{807A3A9A-C87F-4D40-9400-621B019B02DE}">
      <dgm:prSet/>
      <dgm:spPr/>
      <dgm:t>
        <a:bodyPr/>
        <a:lstStyle/>
        <a:p>
          <a:r>
            <a:rPr lang="en-US"/>
            <a:t>Use cases:</a:t>
          </a:r>
        </a:p>
      </dgm:t>
    </dgm:pt>
    <dgm:pt modelId="{DEC0191D-57E5-4576-B825-7A798204025C}" type="parTrans" cxnId="{0F74E2F2-F456-4476-8FA7-91ED3B86C488}">
      <dgm:prSet/>
      <dgm:spPr/>
      <dgm:t>
        <a:bodyPr/>
        <a:lstStyle/>
        <a:p>
          <a:endParaRPr lang="en-US"/>
        </a:p>
      </dgm:t>
    </dgm:pt>
    <dgm:pt modelId="{3676DDF7-6946-4B87-907F-FFB431D044B8}" type="sibTrans" cxnId="{0F74E2F2-F456-4476-8FA7-91ED3B86C488}">
      <dgm:prSet/>
      <dgm:spPr/>
      <dgm:t>
        <a:bodyPr/>
        <a:lstStyle/>
        <a:p>
          <a:endParaRPr lang="en-US"/>
        </a:p>
      </dgm:t>
    </dgm:pt>
    <dgm:pt modelId="{430D9616-2F98-48AB-8475-7FF0A9BFC9B6}">
      <dgm:prSet/>
      <dgm:spPr/>
      <dgm:t>
        <a:bodyPr/>
        <a:lstStyle/>
        <a:p>
          <a:r>
            <a:rPr lang="en-US"/>
            <a:t>GPU communication utility</a:t>
          </a:r>
        </a:p>
      </dgm:t>
    </dgm:pt>
    <dgm:pt modelId="{46867F01-3D10-44F8-AD58-0A4E20D5BC71}" type="parTrans" cxnId="{4DCB0CA2-3B59-4DF4-B406-0318AEA005E8}">
      <dgm:prSet/>
      <dgm:spPr/>
      <dgm:t>
        <a:bodyPr/>
        <a:lstStyle/>
        <a:p>
          <a:endParaRPr lang="en-US"/>
        </a:p>
      </dgm:t>
    </dgm:pt>
    <dgm:pt modelId="{133F587F-A3DD-4E7B-B6CD-4DC63EBA24F2}" type="sibTrans" cxnId="{4DCB0CA2-3B59-4DF4-B406-0318AEA005E8}">
      <dgm:prSet/>
      <dgm:spPr/>
      <dgm:t>
        <a:bodyPr/>
        <a:lstStyle/>
        <a:p>
          <a:endParaRPr lang="en-US"/>
        </a:p>
      </dgm:t>
    </dgm:pt>
    <dgm:pt modelId="{A88538CE-9C5D-4CA6-94D7-BEAD8976AC7A}">
      <dgm:prSet/>
      <dgm:spPr/>
      <dgm:t>
        <a:bodyPr/>
        <a:lstStyle/>
        <a:p>
          <a:r>
            <a:rPr lang="en-US"/>
            <a:t>GPU kernel libraries</a:t>
          </a:r>
        </a:p>
      </dgm:t>
    </dgm:pt>
    <dgm:pt modelId="{9FA48367-1509-4A01-BDE0-373400A07614}" type="parTrans" cxnId="{696EC74F-CC0D-4F3B-B8D1-F8D16F06606F}">
      <dgm:prSet/>
      <dgm:spPr/>
      <dgm:t>
        <a:bodyPr/>
        <a:lstStyle/>
        <a:p>
          <a:endParaRPr lang="en-US"/>
        </a:p>
      </dgm:t>
    </dgm:pt>
    <dgm:pt modelId="{3E5FF3C1-2085-4FEC-A8F8-CBD147477A57}" type="sibTrans" cxnId="{696EC74F-CC0D-4F3B-B8D1-F8D16F06606F}">
      <dgm:prSet/>
      <dgm:spPr/>
      <dgm:t>
        <a:bodyPr/>
        <a:lstStyle/>
        <a:p>
          <a:endParaRPr lang="en-US"/>
        </a:p>
      </dgm:t>
    </dgm:pt>
    <dgm:pt modelId="{BFC6A754-3D83-472F-9272-7B110B3F158F}" type="pres">
      <dgm:prSet presAssocID="{E0F3DA55-B4E3-41CD-BAA5-3940A977B05D}" presName="Name0" presStyleCnt="0">
        <dgm:presLayoutVars>
          <dgm:dir/>
          <dgm:animLvl val="lvl"/>
          <dgm:resizeHandles val="exact"/>
        </dgm:presLayoutVars>
      </dgm:prSet>
      <dgm:spPr/>
    </dgm:pt>
    <dgm:pt modelId="{C2B96A8A-4D89-4295-87CB-F26C6D6F9C5D}" type="pres">
      <dgm:prSet presAssocID="{DFC363D1-9536-44EF-9244-CC1BE5568C22}" presName="linNode" presStyleCnt="0"/>
      <dgm:spPr/>
    </dgm:pt>
    <dgm:pt modelId="{229B6845-AC44-4504-A6CC-D7DEA993E746}" type="pres">
      <dgm:prSet presAssocID="{DFC363D1-9536-44EF-9244-CC1BE5568C22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7F3761ED-762D-4D8F-A382-A135E5A828CD}" type="pres">
      <dgm:prSet presAssocID="{6DE8E26B-9365-4D15-9990-6ED61F5F966F}" presName="sp" presStyleCnt="0"/>
      <dgm:spPr/>
    </dgm:pt>
    <dgm:pt modelId="{EAD1E2F8-ED2C-4CF5-9249-0F31B3E1E613}" type="pres">
      <dgm:prSet presAssocID="{2995DA25-CE42-46EC-81CC-7B4A2231A635}" presName="linNode" presStyleCnt="0"/>
      <dgm:spPr/>
    </dgm:pt>
    <dgm:pt modelId="{E99E1FCF-97F3-4E68-B491-B26AA3C19624}" type="pres">
      <dgm:prSet presAssocID="{2995DA25-CE42-46EC-81CC-7B4A2231A635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6831B21C-FE03-40BA-B005-D3AEDDCED4A6}" type="pres">
      <dgm:prSet presAssocID="{D6083486-AEC9-4C6B-A15A-050C27CC7377}" presName="sp" presStyleCnt="0"/>
      <dgm:spPr/>
    </dgm:pt>
    <dgm:pt modelId="{76FFA668-9191-463F-BB61-E50D351C029F}" type="pres">
      <dgm:prSet presAssocID="{807A3A9A-C87F-4D40-9400-621B019B02DE}" presName="linNode" presStyleCnt="0"/>
      <dgm:spPr/>
    </dgm:pt>
    <dgm:pt modelId="{38EF80C8-5C0D-46CC-8104-DAB0BADE8287}" type="pres">
      <dgm:prSet presAssocID="{807A3A9A-C87F-4D40-9400-621B019B02DE}" presName="parentText" presStyleLbl="node1" presStyleIdx="2" presStyleCnt="3">
        <dgm:presLayoutVars>
          <dgm:chMax val="1"/>
          <dgm:bulletEnabled val="1"/>
        </dgm:presLayoutVars>
      </dgm:prSet>
      <dgm:spPr/>
    </dgm:pt>
    <dgm:pt modelId="{413B8674-2690-49EA-A7E9-F3875BEB2190}" type="pres">
      <dgm:prSet presAssocID="{807A3A9A-C87F-4D40-9400-621B019B02DE}" presName="descendantText" presStyleLbl="alignAccFollowNode1" presStyleIdx="0" presStyleCnt="1">
        <dgm:presLayoutVars>
          <dgm:bulletEnabled val="1"/>
        </dgm:presLayoutVars>
      </dgm:prSet>
      <dgm:spPr/>
    </dgm:pt>
  </dgm:ptLst>
  <dgm:cxnLst>
    <dgm:cxn modelId="{43AD060D-110C-4F26-A16A-FE6C544E43FE}" type="presOf" srcId="{A88538CE-9C5D-4CA6-94D7-BEAD8976AC7A}" destId="{413B8674-2690-49EA-A7E9-F3875BEB2190}" srcOrd="0" destOrd="1" presId="urn:microsoft.com/office/officeart/2005/8/layout/vList5"/>
    <dgm:cxn modelId="{E32FD90E-0E92-4818-A5CA-DDE06B95B4F6}" srcId="{E0F3DA55-B4E3-41CD-BAA5-3940A977B05D}" destId="{2995DA25-CE42-46EC-81CC-7B4A2231A635}" srcOrd="1" destOrd="0" parTransId="{97ECA974-2C3E-43AA-A42B-1F65691DB4DB}" sibTransId="{D6083486-AEC9-4C6B-A15A-050C27CC7377}"/>
    <dgm:cxn modelId="{398D713C-D34B-4A8C-AF6F-158C980F6F2C}" type="presOf" srcId="{DFC363D1-9536-44EF-9244-CC1BE5568C22}" destId="{229B6845-AC44-4504-A6CC-D7DEA993E746}" srcOrd="0" destOrd="0" presId="urn:microsoft.com/office/officeart/2005/8/layout/vList5"/>
    <dgm:cxn modelId="{696EC74F-CC0D-4F3B-B8D1-F8D16F06606F}" srcId="{807A3A9A-C87F-4D40-9400-621B019B02DE}" destId="{A88538CE-9C5D-4CA6-94D7-BEAD8976AC7A}" srcOrd="1" destOrd="0" parTransId="{9FA48367-1509-4A01-BDE0-373400A07614}" sibTransId="{3E5FF3C1-2085-4FEC-A8F8-CBD147477A57}"/>
    <dgm:cxn modelId="{600D7152-9DC5-4C21-9146-4988022D3FCE}" type="presOf" srcId="{807A3A9A-C87F-4D40-9400-621B019B02DE}" destId="{38EF80C8-5C0D-46CC-8104-DAB0BADE8287}" srcOrd="0" destOrd="0" presId="urn:microsoft.com/office/officeart/2005/8/layout/vList5"/>
    <dgm:cxn modelId="{55AA519D-5A09-43DF-B23D-5191BA951C39}" type="presOf" srcId="{430D9616-2F98-48AB-8475-7FF0A9BFC9B6}" destId="{413B8674-2690-49EA-A7E9-F3875BEB2190}" srcOrd="0" destOrd="0" presId="urn:microsoft.com/office/officeart/2005/8/layout/vList5"/>
    <dgm:cxn modelId="{4DCB0CA2-3B59-4DF4-B406-0318AEA005E8}" srcId="{807A3A9A-C87F-4D40-9400-621B019B02DE}" destId="{430D9616-2F98-48AB-8475-7FF0A9BFC9B6}" srcOrd="0" destOrd="0" parTransId="{46867F01-3D10-44F8-AD58-0A4E20D5BC71}" sibTransId="{133F587F-A3DD-4E7B-B6CD-4DC63EBA24F2}"/>
    <dgm:cxn modelId="{0B7F78CD-CFED-4D74-AB49-62369C653FA6}" type="presOf" srcId="{E0F3DA55-B4E3-41CD-BAA5-3940A977B05D}" destId="{BFC6A754-3D83-472F-9272-7B110B3F158F}" srcOrd="0" destOrd="0" presId="urn:microsoft.com/office/officeart/2005/8/layout/vList5"/>
    <dgm:cxn modelId="{397374E3-B960-42CD-8CAD-FE6734891972}" type="presOf" srcId="{2995DA25-CE42-46EC-81CC-7B4A2231A635}" destId="{E99E1FCF-97F3-4E68-B491-B26AA3C19624}" srcOrd="0" destOrd="0" presId="urn:microsoft.com/office/officeart/2005/8/layout/vList5"/>
    <dgm:cxn modelId="{CD0B3AE6-60FF-438C-9EE9-EDC23C8C96F4}" srcId="{E0F3DA55-B4E3-41CD-BAA5-3940A977B05D}" destId="{DFC363D1-9536-44EF-9244-CC1BE5568C22}" srcOrd="0" destOrd="0" parTransId="{8BCD41A4-AFC7-4451-8613-98D856AA6596}" sibTransId="{6DE8E26B-9365-4D15-9990-6ED61F5F966F}"/>
    <dgm:cxn modelId="{0F74E2F2-F456-4476-8FA7-91ED3B86C488}" srcId="{E0F3DA55-B4E3-41CD-BAA5-3940A977B05D}" destId="{807A3A9A-C87F-4D40-9400-621B019B02DE}" srcOrd="2" destOrd="0" parTransId="{DEC0191D-57E5-4576-B825-7A798204025C}" sibTransId="{3676DDF7-6946-4B87-907F-FFB431D044B8}"/>
    <dgm:cxn modelId="{F73C8D80-A9ED-4BC9-8AC0-DC693DD81ECF}" type="presParOf" srcId="{BFC6A754-3D83-472F-9272-7B110B3F158F}" destId="{C2B96A8A-4D89-4295-87CB-F26C6D6F9C5D}" srcOrd="0" destOrd="0" presId="urn:microsoft.com/office/officeart/2005/8/layout/vList5"/>
    <dgm:cxn modelId="{55E01E06-8B7F-4B7C-BA85-EAC8C3842BF7}" type="presParOf" srcId="{C2B96A8A-4D89-4295-87CB-F26C6D6F9C5D}" destId="{229B6845-AC44-4504-A6CC-D7DEA993E746}" srcOrd="0" destOrd="0" presId="urn:microsoft.com/office/officeart/2005/8/layout/vList5"/>
    <dgm:cxn modelId="{EEA0098A-C8B3-4951-86BF-44FA7BFFD26B}" type="presParOf" srcId="{BFC6A754-3D83-472F-9272-7B110B3F158F}" destId="{7F3761ED-762D-4D8F-A382-A135E5A828CD}" srcOrd="1" destOrd="0" presId="urn:microsoft.com/office/officeart/2005/8/layout/vList5"/>
    <dgm:cxn modelId="{39872FF1-B922-4E4C-BB1B-D235EC103BC9}" type="presParOf" srcId="{BFC6A754-3D83-472F-9272-7B110B3F158F}" destId="{EAD1E2F8-ED2C-4CF5-9249-0F31B3E1E613}" srcOrd="2" destOrd="0" presId="urn:microsoft.com/office/officeart/2005/8/layout/vList5"/>
    <dgm:cxn modelId="{9B4B8ADE-70B8-430A-A50E-4170207B68C5}" type="presParOf" srcId="{EAD1E2F8-ED2C-4CF5-9249-0F31B3E1E613}" destId="{E99E1FCF-97F3-4E68-B491-B26AA3C19624}" srcOrd="0" destOrd="0" presId="urn:microsoft.com/office/officeart/2005/8/layout/vList5"/>
    <dgm:cxn modelId="{3D02C69C-D054-42BD-A260-1E6A3631E3A4}" type="presParOf" srcId="{BFC6A754-3D83-472F-9272-7B110B3F158F}" destId="{6831B21C-FE03-40BA-B005-D3AEDDCED4A6}" srcOrd="3" destOrd="0" presId="urn:microsoft.com/office/officeart/2005/8/layout/vList5"/>
    <dgm:cxn modelId="{1DEBCE92-FFCF-4733-8ABA-1C760F32E462}" type="presParOf" srcId="{BFC6A754-3D83-472F-9272-7B110B3F158F}" destId="{76FFA668-9191-463F-BB61-E50D351C029F}" srcOrd="4" destOrd="0" presId="urn:microsoft.com/office/officeart/2005/8/layout/vList5"/>
    <dgm:cxn modelId="{86F6A25A-2155-4068-9514-E42F4C3DB906}" type="presParOf" srcId="{76FFA668-9191-463F-BB61-E50D351C029F}" destId="{38EF80C8-5C0D-46CC-8104-DAB0BADE8287}" srcOrd="0" destOrd="0" presId="urn:microsoft.com/office/officeart/2005/8/layout/vList5"/>
    <dgm:cxn modelId="{4830870C-DB25-4907-A2B7-69FB0579992B}" type="presParOf" srcId="{76FFA668-9191-463F-BB61-E50D351C029F}" destId="{413B8674-2690-49EA-A7E9-F3875BEB2190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5BAF621-C50D-4DD5-8873-A8725F74A446}" type="doc">
      <dgm:prSet loTypeId="urn:microsoft.com/office/officeart/2005/8/layout/vProcess5" loCatId="process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5B85FF11-671D-4DD6-91DF-4683148845B3}">
      <dgm:prSet/>
      <dgm:spPr/>
      <dgm:t>
        <a:bodyPr/>
        <a:lstStyle/>
        <a:p>
          <a:r>
            <a:rPr lang="en-US"/>
            <a:t>cudaMemcpyAsync -&gt; D2H, H2D, D2D</a:t>
          </a:r>
        </a:p>
      </dgm:t>
    </dgm:pt>
    <dgm:pt modelId="{841C17D4-8E55-461D-BE16-05376E0D7D5B}" type="parTrans" cxnId="{377CC981-2462-4E87-B335-16A707D494FE}">
      <dgm:prSet/>
      <dgm:spPr/>
      <dgm:t>
        <a:bodyPr/>
        <a:lstStyle/>
        <a:p>
          <a:endParaRPr lang="en-US"/>
        </a:p>
      </dgm:t>
    </dgm:pt>
    <dgm:pt modelId="{4572FAB7-8794-42C6-A625-4FCD0277293B}" type="sibTrans" cxnId="{377CC981-2462-4E87-B335-16A707D494FE}">
      <dgm:prSet/>
      <dgm:spPr/>
      <dgm:t>
        <a:bodyPr/>
        <a:lstStyle/>
        <a:p>
          <a:endParaRPr lang="en-US"/>
        </a:p>
      </dgm:t>
    </dgm:pt>
    <dgm:pt modelId="{7093B330-F851-4B71-8242-561B8A7AC524}">
      <dgm:prSet/>
      <dgm:spPr/>
      <dgm:t>
        <a:bodyPr/>
        <a:lstStyle/>
        <a:p>
          <a:r>
            <a:rPr lang="en-US"/>
            <a:t>GPU DRAM latencies and latency hiding</a:t>
          </a:r>
        </a:p>
      </dgm:t>
    </dgm:pt>
    <dgm:pt modelId="{CEDC038C-E63B-44DA-A1EF-646E95EB5E8E}" type="parTrans" cxnId="{1718F612-968F-404E-808D-05CFED055F67}">
      <dgm:prSet/>
      <dgm:spPr/>
      <dgm:t>
        <a:bodyPr/>
        <a:lstStyle/>
        <a:p>
          <a:endParaRPr lang="en-US"/>
        </a:p>
      </dgm:t>
    </dgm:pt>
    <dgm:pt modelId="{7C759ED5-4B1A-48C8-84E1-E65618C86FD6}" type="sibTrans" cxnId="{1718F612-968F-404E-808D-05CFED055F67}">
      <dgm:prSet/>
      <dgm:spPr/>
      <dgm:t>
        <a:bodyPr/>
        <a:lstStyle/>
        <a:p>
          <a:endParaRPr lang="en-US"/>
        </a:p>
      </dgm:t>
    </dgm:pt>
    <dgm:pt modelId="{6E1B6712-E716-49AE-81C6-D5504B7B4010}">
      <dgm:prSet/>
      <dgm:spPr/>
      <dgm:t>
        <a:bodyPr/>
        <a:lstStyle/>
        <a:p>
          <a:r>
            <a:rPr lang="en-US"/>
            <a:t>Memory bound and Compute bound Kernels</a:t>
          </a:r>
        </a:p>
      </dgm:t>
    </dgm:pt>
    <dgm:pt modelId="{0EDD60F8-3CD5-44EA-8642-8C829CB0C221}" type="parTrans" cxnId="{1322762A-2F1E-4126-A8D9-205772C75FA2}">
      <dgm:prSet/>
      <dgm:spPr/>
      <dgm:t>
        <a:bodyPr/>
        <a:lstStyle/>
        <a:p>
          <a:endParaRPr lang="en-US"/>
        </a:p>
      </dgm:t>
    </dgm:pt>
    <dgm:pt modelId="{D2AEBBA3-97F7-4D1F-8C3E-EF35040802A1}" type="sibTrans" cxnId="{1322762A-2F1E-4126-A8D9-205772C75FA2}">
      <dgm:prSet/>
      <dgm:spPr/>
      <dgm:t>
        <a:bodyPr/>
        <a:lstStyle/>
        <a:p>
          <a:endParaRPr lang="en-US"/>
        </a:p>
      </dgm:t>
    </dgm:pt>
    <dgm:pt modelId="{427EBB7F-4E2B-4627-B7B0-4DBD9DA96A28}">
      <dgm:prSet/>
      <dgm:spPr/>
      <dgm:t>
        <a:bodyPr/>
        <a:lstStyle/>
        <a:p>
          <a:r>
            <a:rPr lang="en-US"/>
            <a:t>Kernel Fusion: Vertical</a:t>
          </a:r>
        </a:p>
      </dgm:t>
    </dgm:pt>
    <dgm:pt modelId="{C4E3E045-A253-4C6E-BA6C-56E15D216384}" type="parTrans" cxnId="{8D2146F3-8FBD-43FB-B032-0DEF1D93F9F0}">
      <dgm:prSet/>
      <dgm:spPr/>
      <dgm:t>
        <a:bodyPr/>
        <a:lstStyle/>
        <a:p>
          <a:endParaRPr lang="en-US"/>
        </a:p>
      </dgm:t>
    </dgm:pt>
    <dgm:pt modelId="{0DBF9A26-82EB-48FE-99CB-73C80DA4F687}" type="sibTrans" cxnId="{8D2146F3-8FBD-43FB-B032-0DEF1D93F9F0}">
      <dgm:prSet/>
      <dgm:spPr/>
      <dgm:t>
        <a:bodyPr/>
        <a:lstStyle/>
        <a:p>
          <a:endParaRPr lang="en-US"/>
        </a:p>
      </dgm:t>
    </dgm:pt>
    <dgm:pt modelId="{2DFA744A-828A-4DFA-98BB-C32D85A19604}">
      <dgm:prSet/>
      <dgm:spPr/>
      <dgm:t>
        <a:bodyPr/>
        <a:lstStyle/>
        <a:p>
          <a:r>
            <a:rPr lang="en-US"/>
            <a:t>CUDA Streams</a:t>
          </a:r>
        </a:p>
      </dgm:t>
    </dgm:pt>
    <dgm:pt modelId="{9605A8C2-9481-4B9E-87CD-E8A7DC668E7A}" type="parTrans" cxnId="{C35818C0-FAC3-40C9-B75D-E4E23A830145}">
      <dgm:prSet/>
      <dgm:spPr/>
      <dgm:t>
        <a:bodyPr/>
        <a:lstStyle/>
        <a:p>
          <a:endParaRPr lang="en-US"/>
        </a:p>
      </dgm:t>
    </dgm:pt>
    <dgm:pt modelId="{A2A64EAA-7ACC-401F-9566-B1367D3EB709}" type="sibTrans" cxnId="{C35818C0-FAC3-40C9-B75D-E4E23A830145}">
      <dgm:prSet/>
      <dgm:spPr/>
      <dgm:t>
        <a:bodyPr/>
        <a:lstStyle/>
        <a:p>
          <a:endParaRPr lang="en-US"/>
        </a:p>
      </dgm:t>
    </dgm:pt>
    <dgm:pt modelId="{067FCC2B-7364-4C5F-ACA3-BAE18AB2A6AE}" type="pres">
      <dgm:prSet presAssocID="{55BAF621-C50D-4DD5-8873-A8725F74A446}" presName="outerComposite" presStyleCnt="0">
        <dgm:presLayoutVars>
          <dgm:chMax val="5"/>
          <dgm:dir/>
          <dgm:resizeHandles val="exact"/>
        </dgm:presLayoutVars>
      </dgm:prSet>
      <dgm:spPr/>
    </dgm:pt>
    <dgm:pt modelId="{28BE2030-567D-4493-BEE1-1765CF2186FD}" type="pres">
      <dgm:prSet presAssocID="{55BAF621-C50D-4DD5-8873-A8725F74A446}" presName="dummyMaxCanvas" presStyleCnt="0">
        <dgm:presLayoutVars/>
      </dgm:prSet>
      <dgm:spPr/>
    </dgm:pt>
    <dgm:pt modelId="{D1690849-6A36-46E8-AA14-204B5F473896}" type="pres">
      <dgm:prSet presAssocID="{55BAF621-C50D-4DD5-8873-A8725F74A446}" presName="FiveNodes_1" presStyleLbl="node1" presStyleIdx="0" presStyleCnt="5">
        <dgm:presLayoutVars>
          <dgm:bulletEnabled val="1"/>
        </dgm:presLayoutVars>
      </dgm:prSet>
      <dgm:spPr/>
    </dgm:pt>
    <dgm:pt modelId="{55C05E9D-C007-441B-B20C-AC4FAA1130FF}" type="pres">
      <dgm:prSet presAssocID="{55BAF621-C50D-4DD5-8873-A8725F74A446}" presName="FiveNodes_2" presStyleLbl="node1" presStyleIdx="1" presStyleCnt="5">
        <dgm:presLayoutVars>
          <dgm:bulletEnabled val="1"/>
        </dgm:presLayoutVars>
      </dgm:prSet>
      <dgm:spPr/>
    </dgm:pt>
    <dgm:pt modelId="{7BC73C7D-DD57-4434-9630-9E638754E879}" type="pres">
      <dgm:prSet presAssocID="{55BAF621-C50D-4DD5-8873-A8725F74A446}" presName="FiveNodes_3" presStyleLbl="node1" presStyleIdx="2" presStyleCnt="5">
        <dgm:presLayoutVars>
          <dgm:bulletEnabled val="1"/>
        </dgm:presLayoutVars>
      </dgm:prSet>
      <dgm:spPr/>
    </dgm:pt>
    <dgm:pt modelId="{55083640-046B-4201-A4EF-237C10A099F6}" type="pres">
      <dgm:prSet presAssocID="{55BAF621-C50D-4DD5-8873-A8725F74A446}" presName="FiveNodes_4" presStyleLbl="node1" presStyleIdx="3" presStyleCnt="5">
        <dgm:presLayoutVars>
          <dgm:bulletEnabled val="1"/>
        </dgm:presLayoutVars>
      </dgm:prSet>
      <dgm:spPr/>
    </dgm:pt>
    <dgm:pt modelId="{F538C239-658C-4208-9F1F-E21F66767076}" type="pres">
      <dgm:prSet presAssocID="{55BAF621-C50D-4DD5-8873-A8725F74A446}" presName="FiveNodes_5" presStyleLbl="node1" presStyleIdx="4" presStyleCnt="5">
        <dgm:presLayoutVars>
          <dgm:bulletEnabled val="1"/>
        </dgm:presLayoutVars>
      </dgm:prSet>
      <dgm:spPr/>
    </dgm:pt>
    <dgm:pt modelId="{8CC2D8BC-FDE1-49EC-AA93-00817281196B}" type="pres">
      <dgm:prSet presAssocID="{55BAF621-C50D-4DD5-8873-A8725F74A446}" presName="FiveConn_1-2" presStyleLbl="fgAccFollowNode1" presStyleIdx="0" presStyleCnt="4">
        <dgm:presLayoutVars>
          <dgm:bulletEnabled val="1"/>
        </dgm:presLayoutVars>
      </dgm:prSet>
      <dgm:spPr/>
    </dgm:pt>
    <dgm:pt modelId="{7C3EB733-0A5A-44D0-8C0C-EDD6704C522D}" type="pres">
      <dgm:prSet presAssocID="{55BAF621-C50D-4DD5-8873-A8725F74A446}" presName="FiveConn_2-3" presStyleLbl="fgAccFollowNode1" presStyleIdx="1" presStyleCnt="4">
        <dgm:presLayoutVars>
          <dgm:bulletEnabled val="1"/>
        </dgm:presLayoutVars>
      </dgm:prSet>
      <dgm:spPr/>
    </dgm:pt>
    <dgm:pt modelId="{A208CD0F-87C0-4406-A7EC-40F206384189}" type="pres">
      <dgm:prSet presAssocID="{55BAF621-C50D-4DD5-8873-A8725F74A446}" presName="FiveConn_3-4" presStyleLbl="fgAccFollowNode1" presStyleIdx="2" presStyleCnt="4">
        <dgm:presLayoutVars>
          <dgm:bulletEnabled val="1"/>
        </dgm:presLayoutVars>
      </dgm:prSet>
      <dgm:spPr/>
    </dgm:pt>
    <dgm:pt modelId="{00F71218-0155-4E1D-8979-D43865314D09}" type="pres">
      <dgm:prSet presAssocID="{55BAF621-C50D-4DD5-8873-A8725F74A446}" presName="FiveConn_4-5" presStyleLbl="fgAccFollowNode1" presStyleIdx="3" presStyleCnt="4">
        <dgm:presLayoutVars>
          <dgm:bulletEnabled val="1"/>
        </dgm:presLayoutVars>
      </dgm:prSet>
      <dgm:spPr/>
    </dgm:pt>
    <dgm:pt modelId="{FECA5206-A8C9-4A23-AF7D-4AC9ACE2B00D}" type="pres">
      <dgm:prSet presAssocID="{55BAF621-C50D-4DD5-8873-A8725F74A446}" presName="FiveNodes_1_text" presStyleLbl="node1" presStyleIdx="4" presStyleCnt="5">
        <dgm:presLayoutVars>
          <dgm:bulletEnabled val="1"/>
        </dgm:presLayoutVars>
      </dgm:prSet>
      <dgm:spPr/>
    </dgm:pt>
    <dgm:pt modelId="{F1793974-E068-46E2-B7EE-E3BA9FD26250}" type="pres">
      <dgm:prSet presAssocID="{55BAF621-C50D-4DD5-8873-A8725F74A446}" presName="FiveNodes_2_text" presStyleLbl="node1" presStyleIdx="4" presStyleCnt="5">
        <dgm:presLayoutVars>
          <dgm:bulletEnabled val="1"/>
        </dgm:presLayoutVars>
      </dgm:prSet>
      <dgm:spPr/>
    </dgm:pt>
    <dgm:pt modelId="{B024D303-2590-43AF-9109-22C5FABC6B69}" type="pres">
      <dgm:prSet presAssocID="{55BAF621-C50D-4DD5-8873-A8725F74A446}" presName="FiveNodes_3_text" presStyleLbl="node1" presStyleIdx="4" presStyleCnt="5">
        <dgm:presLayoutVars>
          <dgm:bulletEnabled val="1"/>
        </dgm:presLayoutVars>
      </dgm:prSet>
      <dgm:spPr/>
    </dgm:pt>
    <dgm:pt modelId="{07C3A6F1-1C04-467A-8DA1-C7F459EDD608}" type="pres">
      <dgm:prSet presAssocID="{55BAF621-C50D-4DD5-8873-A8725F74A446}" presName="FiveNodes_4_text" presStyleLbl="node1" presStyleIdx="4" presStyleCnt="5">
        <dgm:presLayoutVars>
          <dgm:bulletEnabled val="1"/>
        </dgm:presLayoutVars>
      </dgm:prSet>
      <dgm:spPr/>
    </dgm:pt>
    <dgm:pt modelId="{C11ADD3C-9305-4B3F-A6AF-8DD63EB185F9}" type="pres">
      <dgm:prSet presAssocID="{55BAF621-C50D-4DD5-8873-A8725F74A446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F9760008-3DDB-4F81-B2AF-8845BD6EE1CA}" type="presOf" srcId="{6E1B6712-E716-49AE-81C6-D5504B7B4010}" destId="{07C3A6F1-1C04-467A-8DA1-C7F459EDD608}" srcOrd="1" destOrd="0" presId="urn:microsoft.com/office/officeart/2005/8/layout/vProcess5"/>
    <dgm:cxn modelId="{E04BB508-C866-445F-95B3-CF12F18C8C1A}" type="presOf" srcId="{2DFA744A-828A-4DFA-98BB-C32D85A19604}" destId="{55C05E9D-C007-441B-B20C-AC4FAA1130FF}" srcOrd="0" destOrd="0" presId="urn:microsoft.com/office/officeart/2005/8/layout/vProcess5"/>
    <dgm:cxn modelId="{FF38640A-FBAC-475F-9986-554C9819F8D7}" type="presOf" srcId="{7C759ED5-4B1A-48C8-84E1-E65618C86FD6}" destId="{A208CD0F-87C0-4406-A7EC-40F206384189}" srcOrd="0" destOrd="0" presId="urn:microsoft.com/office/officeart/2005/8/layout/vProcess5"/>
    <dgm:cxn modelId="{1718F612-968F-404E-808D-05CFED055F67}" srcId="{55BAF621-C50D-4DD5-8873-A8725F74A446}" destId="{7093B330-F851-4B71-8242-561B8A7AC524}" srcOrd="2" destOrd="0" parTransId="{CEDC038C-E63B-44DA-A1EF-646E95EB5E8E}" sibTransId="{7C759ED5-4B1A-48C8-84E1-E65618C86FD6}"/>
    <dgm:cxn modelId="{1B747E15-900B-4E4A-89FD-CDEAF8629782}" type="presOf" srcId="{7093B330-F851-4B71-8242-561B8A7AC524}" destId="{7BC73C7D-DD57-4434-9630-9E638754E879}" srcOrd="0" destOrd="0" presId="urn:microsoft.com/office/officeart/2005/8/layout/vProcess5"/>
    <dgm:cxn modelId="{1322762A-2F1E-4126-A8D9-205772C75FA2}" srcId="{55BAF621-C50D-4DD5-8873-A8725F74A446}" destId="{6E1B6712-E716-49AE-81C6-D5504B7B4010}" srcOrd="3" destOrd="0" parTransId="{0EDD60F8-3CD5-44EA-8642-8C829CB0C221}" sibTransId="{D2AEBBA3-97F7-4D1F-8C3E-EF35040802A1}"/>
    <dgm:cxn modelId="{A1DA4F40-5B68-48F1-B382-F9CD22A400A1}" type="presOf" srcId="{4572FAB7-8794-42C6-A625-4FCD0277293B}" destId="{8CC2D8BC-FDE1-49EC-AA93-00817281196B}" srcOrd="0" destOrd="0" presId="urn:microsoft.com/office/officeart/2005/8/layout/vProcess5"/>
    <dgm:cxn modelId="{61AE4142-2468-4925-B4AC-ADD44B6DBC1A}" type="presOf" srcId="{D2AEBBA3-97F7-4D1F-8C3E-EF35040802A1}" destId="{00F71218-0155-4E1D-8979-D43865314D09}" srcOrd="0" destOrd="0" presId="urn:microsoft.com/office/officeart/2005/8/layout/vProcess5"/>
    <dgm:cxn modelId="{C776D562-DF3B-4D12-B0FB-BE2C3561665C}" type="presOf" srcId="{55BAF621-C50D-4DD5-8873-A8725F74A446}" destId="{067FCC2B-7364-4C5F-ACA3-BAE18AB2A6AE}" srcOrd="0" destOrd="0" presId="urn:microsoft.com/office/officeart/2005/8/layout/vProcess5"/>
    <dgm:cxn modelId="{3690256E-5ED7-4695-890C-FAEC5E4C0099}" type="presOf" srcId="{6E1B6712-E716-49AE-81C6-D5504B7B4010}" destId="{55083640-046B-4201-A4EF-237C10A099F6}" srcOrd="0" destOrd="0" presId="urn:microsoft.com/office/officeart/2005/8/layout/vProcess5"/>
    <dgm:cxn modelId="{5F104450-039C-4483-BF69-11E03B1B7425}" type="presOf" srcId="{427EBB7F-4E2B-4627-B7B0-4DBD9DA96A28}" destId="{C11ADD3C-9305-4B3F-A6AF-8DD63EB185F9}" srcOrd="1" destOrd="0" presId="urn:microsoft.com/office/officeart/2005/8/layout/vProcess5"/>
    <dgm:cxn modelId="{377CC981-2462-4E87-B335-16A707D494FE}" srcId="{55BAF621-C50D-4DD5-8873-A8725F74A446}" destId="{5B85FF11-671D-4DD6-91DF-4683148845B3}" srcOrd="0" destOrd="0" parTransId="{841C17D4-8E55-461D-BE16-05376E0D7D5B}" sibTransId="{4572FAB7-8794-42C6-A625-4FCD0277293B}"/>
    <dgm:cxn modelId="{C06B2184-E2DE-425D-9EE7-A409C063D2CF}" type="presOf" srcId="{7093B330-F851-4B71-8242-561B8A7AC524}" destId="{B024D303-2590-43AF-9109-22C5FABC6B69}" srcOrd="1" destOrd="0" presId="urn:microsoft.com/office/officeart/2005/8/layout/vProcess5"/>
    <dgm:cxn modelId="{AC6566A1-EE35-469A-89AC-1A110E47B2F8}" type="presOf" srcId="{A2A64EAA-7ACC-401F-9566-B1367D3EB709}" destId="{7C3EB733-0A5A-44D0-8C0C-EDD6704C522D}" srcOrd="0" destOrd="0" presId="urn:microsoft.com/office/officeart/2005/8/layout/vProcess5"/>
    <dgm:cxn modelId="{290DC8A3-61F0-46D0-892A-ABAEF8EBFBB7}" type="presOf" srcId="{2DFA744A-828A-4DFA-98BB-C32D85A19604}" destId="{F1793974-E068-46E2-B7EE-E3BA9FD26250}" srcOrd="1" destOrd="0" presId="urn:microsoft.com/office/officeart/2005/8/layout/vProcess5"/>
    <dgm:cxn modelId="{C35818C0-FAC3-40C9-B75D-E4E23A830145}" srcId="{55BAF621-C50D-4DD5-8873-A8725F74A446}" destId="{2DFA744A-828A-4DFA-98BB-C32D85A19604}" srcOrd="1" destOrd="0" parTransId="{9605A8C2-9481-4B9E-87CD-E8A7DC668E7A}" sibTransId="{A2A64EAA-7ACC-401F-9566-B1367D3EB709}"/>
    <dgm:cxn modelId="{5C90C8C4-497F-4E1B-A4AD-76EAEC0E2335}" type="presOf" srcId="{5B85FF11-671D-4DD6-91DF-4683148845B3}" destId="{D1690849-6A36-46E8-AA14-204B5F473896}" srcOrd="0" destOrd="0" presId="urn:microsoft.com/office/officeart/2005/8/layout/vProcess5"/>
    <dgm:cxn modelId="{5784DAC9-6D38-4C6D-AA97-316DA3ADAD4B}" type="presOf" srcId="{5B85FF11-671D-4DD6-91DF-4683148845B3}" destId="{FECA5206-A8C9-4A23-AF7D-4AC9ACE2B00D}" srcOrd="1" destOrd="0" presId="urn:microsoft.com/office/officeart/2005/8/layout/vProcess5"/>
    <dgm:cxn modelId="{30E9E3F0-0E33-46B4-A238-C150EE4C9FB7}" type="presOf" srcId="{427EBB7F-4E2B-4627-B7B0-4DBD9DA96A28}" destId="{F538C239-658C-4208-9F1F-E21F66767076}" srcOrd="0" destOrd="0" presId="urn:microsoft.com/office/officeart/2005/8/layout/vProcess5"/>
    <dgm:cxn modelId="{8D2146F3-8FBD-43FB-B032-0DEF1D93F9F0}" srcId="{55BAF621-C50D-4DD5-8873-A8725F74A446}" destId="{427EBB7F-4E2B-4627-B7B0-4DBD9DA96A28}" srcOrd="4" destOrd="0" parTransId="{C4E3E045-A253-4C6E-BA6C-56E15D216384}" sibTransId="{0DBF9A26-82EB-48FE-99CB-73C80DA4F687}"/>
    <dgm:cxn modelId="{E9325274-D915-4BA2-8EE9-7B829DDF0867}" type="presParOf" srcId="{067FCC2B-7364-4C5F-ACA3-BAE18AB2A6AE}" destId="{28BE2030-567D-4493-BEE1-1765CF2186FD}" srcOrd="0" destOrd="0" presId="urn:microsoft.com/office/officeart/2005/8/layout/vProcess5"/>
    <dgm:cxn modelId="{FCC377DF-A64E-4661-AA9E-9540FF67AF12}" type="presParOf" srcId="{067FCC2B-7364-4C5F-ACA3-BAE18AB2A6AE}" destId="{D1690849-6A36-46E8-AA14-204B5F473896}" srcOrd="1" destOrd="0" presId="urn:microsoft.com/office/officeart/2005/8/layout/vProcess5"/>
    <dgm:cxn modelId="{795E5FC7-CED5-477C-89A7-C55A84CE43D8}" type="presParOf" srcId="{067FCC2B-7364-4C5F-ACA3-BAE18AB2A6AE}" destId="{55C05E9D-C007-441B-B20C-AC4FAA1130FF}" srcOrd="2" destOrd="0" presId="urn:microsoft.com/office/officeart/2005/8/layout/vProcess5"/>
    <dgm:cxn modelId="{94F58690-71FA-41EF-8239-E686989C1374}" type="presParOf" srcId="{067FCC2B-7364-4C5F-ACA3-BAE18AB2A6AE}" destId="{7BC73C7D-DD57-4434-9630-9E638754E879}" srcOrd="3" destOrd="0" presId="urn:microsoft.com/office/officeart/2005/8/layout/vProcess5"/>
    <dgm:cxn modelId="{C8476561-004F-4CA7-8C26-2C2D374EA0E6}" type="presParOf" srcId="{067FCC2B-7364-4C5F-ACA3-BAE18AB2A6AE}" destId="{55083640-046B-4201-A4EF-237C10A099F6}" srcOrd="4" destOrd="0" presId="urn:microsoft.com/office/officeart/2005/8/layout/vProcess5"/>
    <dgm:cxn modelId="{FFC16786-164F-4EE8-9C5B-B7BC858F395B}" type="presParOf" srcId="{067FCC2B-7364-4C5F-ACA3-BAE18AB2A6AE}" destId="{F538C239-658C-4208-9F1F-E21F66767076}" srcOrd="5" destOrd="0" presId="urn:microsoft.com/office/officeart/2005/8/layout/vProcess5"/>
    <dgm:cxn modelId="{05E41FDB-7264-423B-84CE-96EA580DE8A9}" type="presParOf" srcId="{067FCC2B-7364-4C5F-ACA3-BAE18AB2A6AE}" destId="{8CC2D8BC-FDE1-49EC-AA93-00817281196B}" srcOrd="6" destOrd="0" presId="urn:microsoft.com/office/officeart/2005/8/layout/vProcess5"/>
    <dgm:cxn modelId="{B1C5367D-FE6C-4921-9459-30218EFACD13}" type="presParOf" srcId="{067FCC2B-7364-4C5F-ACA3-BAE18AB2A6AE}" destId="{7C3EB733-0A5A-44D0-8C0C-EDD6704C522D}" srcOrd="7" destOrd="0" presId="urn:microsoft.com/office/officeart/2005/8/layout/vProcess5"/>
    <dgm:cxn modelId="{F68E255A-E68A-4356-8049-09F52AD54E93}" type="presParOf" srcId="{067FCC2B-7364-4C5F-ACA3-BAE18AB2A6AE}" destId="{A208CD0F-87C0-4406-A7EC-40F206384189}" srcOrd="8" destOrd="0" presId="urn:microsoft.com/office/officeart/2005/8/layout/vProcess5"/>
    <dgm:cxn modelId="{9641C45B-F808-43E1-9494-1552AC521CF2}" type="presParOf" srcId="{067FCC2B-7364-4C5F-ACA3-BAE18AB2A6AE}" destId="{00F71218-0155-4E1D-8979-D43865314D09}" srcOrd="9" destOrd="0" presId="urn:microsoft.com/office/officeart/2005/8/layout/vProcess5"/>
    <dgm:cxn modelId="{D4BB6BB4-E75E-4ED3-8EAB-A5F9DD0F61CC}" type="presParOf" srcId="{067FCC2B-7364-4C5F-ACA3-BAE18AB2A6AE}" destId="{FECA5206-A8C9-4A23-AF7D-4AC9ACE2B00D}" srcOrd="10" destOrd="0" presId="urn:microsoft.com/office/officeart/2005/8/layout/vProcess5"/>
    <dgm:cxn modelId="{B08CC1D2-8ED2-43BF-8923-1101E2268955}" type="presParOf" srcId="{067FCC2B-7364-4C5F-ACA3-BAE18AB2A6AE}" destId="{F1793974-E068-46E2-B7EE-E3BA9FD26250}" srcOrd="11" destOrd="0" presId="urn:microsoft.com/office/officeart/2005/8/layout/vProcess5"/>
    <dgm:cxn modelId="{8D0B7180-63F3-487D-B80C-0F545E58583D}" type="presParOf" srcId="{067FCC2B-7364-4C5F-ACA3-BAE18AB2A6AE}" destId="{B024D303-2590-43AF-9109-22C5FABC6B69}" srcOrd="12" destOrd="0" presId="urn:microsoft.com/office/officeart/2005/8/layout/vProcess5"/>
    <dgm:cxn modelId="{E7F7C866-D41E-4728-A358-0ADCF35336DC}" type="presParOf" srcId="{067FCC2B-7364-4C5F-ACA3-BAE18AB2A6AE}" destId="{07C3A6F1-1C04-467A-8DA1-C7F459EDD608}" srcOrd="13" destOrd="0" presId="urn:microsoft.com/office/officeart/2005/8/layout/vProcess5"/>
    <dgm:cxn modelId="{A5563507-35EA-4A33-B294-79687EB0CD0B}" type="presParOf" srcId="{067FCC2B-7364-4C5F-ACA3-BAE18AB2A6AE}" destId="{C11ADD3C-9305-4B3F-A6AF-8DD63EB185F9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7D5F3D0-F7D9-4FB4-8EC3-4CBA4ED7B436}" type="doc">
      <dgm:prSet loTypeId="urn:microsoft.com/office/officeart/2005/8/layout/vList5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D490BC03-AA7D-4494-9B9B-F2C0ACF970E4}">
      <dgm:prSet/>
      <dgm:spPr/>
      <dgm:t>
        <a:bodyPr/>
        <a:lstStyle/>
        <a:p>
          <a:r>
            <a:rPr lang="en-US"/>
            <a:t>Summary of already seen concepts</a:t>
          </a:r>
        </a:p>
      </dgm:t>
    </dgm:pt>
    <dgm:pt modelId="{8E36E2EC-A80E-4F8C-B134-EE4204A04EA0}" type="parTrans" cxnId="{6B319E71-0207-4772-94CE-7FD9959E569C}">
      <dgm:prSet/>
      <dgm:spPr/>
      <dgm:t>
        <a:bodyPr/>
        <a:lstStyle/>
        <a:p>
          <a:endParaRPr lang="en-US"/>
        </a:p>
      </dgm:t>
    </dgm:pt>
    <dgm:pt modelId="{9C4F445B-8ACF-442F-8213-8F1C98E07044}" type="sibTrans" cxnId="{6B319E71-0207-4772-94CE-7FD9959E569C}">
      <dgm:prSet/>
      <dgm:spPr/>
      <dgm:t>
        <a:bodyPr/>
        <a:lstStyle/>
        <a:p>
          <a:endParaRPr lang="en-US"/>
        </a:p>
      </dgm:t>
    </dgm:pt>
    <dgm:pt modelId="{902FD7F8-67EA-4608-AABC-C5139B10BFE1}">
      <dgm:prSet/>
      <dgm:spPr/>
      <dgm:t>
        <a:bodyPr/>
        <a:lstStyle/>
        <a:p>
          <a:r>
            <a:rPr lang="en-US"/>
            <a:t>Main story: libraries</a:t>
          </a:r>
        </a:p>
      </dgm:t>
    </dgm:pt>
    <dgm:pt modelId="{F4FC8228-6B7E-46E0-861E-E76BF34F1CAF}" type="parTrans" cxnId="{B1B128EE-BEA8-49A0-867E-3D596B3C6644}">
      <dgm:prSet/>
      <dgm:spPr/>
      <dgm:t>
        <a:bodyPr/>
        <a:lstStyle/>
        <a:p>
          <a:endParaRPr lang="en-US"/>
        </a:p>
      </dgm:t>
    </dgm:pt>
    <dgm:pt modelId="{D670C6DA-86E7-491C-8EAE-2C21E1E40293}" type="sibTrans" cxnId="{B1B128EE-BEA8-49A0-867E-3D596B3C6644}">
      <dgm:prSet/>
      <dgm:spPr/>
      <dgm:t>
        <a:bodyPr/>
        <a:lstStyle/>
        <a:p>
          <a:endParaRPr lang="en-US"/>
        </a:p>
      </dgm:t>
    </dgm:pt>
    <dgm:pt modelId="{8EB06288-C45C-4367-BF74-57245746788E}">
      <dgm:prSet/>
      <dgm:spPr/>
      <dgm:t>
        <a:bodyPr/>
        <a:lstStyle/>
        <a:p>
          <a:r>
            <a:rPr lang="en-US"/>
            <a:t>Use cases:</a:t>
          </a:r>
        </a:p>
      </dgm:t>
    </dgm:pt>
    <dgm:pt modelId="{5533E612-7A5F-436C-B4BC-51DFFF73E614}" type="parTrans" cxnId="{B462559A-10F5-4CCC-9173-907A41D0877C}">
      <dgm:prSet/>
      <dgm:spPr/>
      <dgm:t>
        <a:bodyPr/>
        <a:lstStyle/>
        <a:p>
          <a:endParaRPr lang="en-US"/>
        </a:p>
      </dgm:t>
    </dgm:pt>
    <dgm:pt modelId="{D302F56E-E86D-4F78-89AA-8E4478C7DF38}" type="sibTrans" cxnId="{B462559A-10F5-4CCC-9173-907A41D0877C}">
      <dgm:prSet/>
      <dgm:spPr/>
      <dgm:t>
        <a:bodyPr/>
        <a:lstStyle/>
        <a:p>
          <a:endParaRPr lang="en-US"/>
        </a:p>
      </dgm:t>
    </dgm:pt>
    <dgm:pt modelId="{9922D2B1-D08F-494B-A60B-37C7AE6AD691}">
      <dgm:prSet/>
      <dgm:spPr/>
      <dgm:t>
        <a:bodyPr/>
        <a:lstStyle/>
        <a:p>
          <a:r>
            <a:rPr lang="en-US"/>
            <a:t>GPU communication utility</a:t>
          </a:r>
        </a:p>
      </dgm:t>
    </dgm:pt>
    <dgm:pt modelId="{A080479A-99FB-4C40-9C9C-A66F1220DD57}" type="parTrans" cxnId="{142C2052-8856-45D0-AD34-C3A792E49D97}">
      <dgm:prSet/>
      <dgm:spPr/>
      <dgm:t>
        <a:bodyPr/>
        <a:lstStyle/>
        <a:p>
          <a:endParaRPr lang="en-US"/>
        </a:p>
      </dgm:t>
    </dgm:pt>
    <dgm:pt modelId="{28F1BFBD-52D0-4126-87D0-8F233FB37692}" type="sibTrans" cxnId="{142C2052-8856-45D0-AD34-C3A792E49D97}">
      <dgm:prSet/>
      <dgm:spPr/>
      <dgm:t>
        <a:bodyPr/>
        <a:lstStyle/>
        <a:p>
          <a:endParaRPr lang="en-US"/>
        </a:p>
      </dgm:t>
    </dgm:pt>
    <dgm:pt modelId="{2A5CA0E1-BC40-4422-B1A7-FF225EC6032C}">
      <dgm:prSet/>
      <dgm:spPr/>
      <dgm:t>
        <a:bodyPr/>
        <a:lstStyle/>
        <a:p>
          <a:r>
            <a:rPr lang="en-US"/>
            <a:t>GPU kernel libraries</a:t>
          </a:r>
        </a:p>
      </dgm:t>
    </dgm:pt>
    <dgm:pt modelId="{6DE6D016-CCBA-414C-A839-0BBFF884093F}" type="parTrans" cxnId="{EAE5D902-5C20-4A2A-8054-3868714A69E9}">
      <dgm:prSet/>
      <dgm:spPr/>
      <dgm:t>
        <a:bodyPr/>
        <a:lstStyle/>
        <a:p>
          <a:endParaRPr lang="en-US"/>
        </a:p>
      </dgm:t>
    </dgm:pt>
    <dgm:pt modelId="{BE940BBD-33D0-4322-984C-265E4785D79F}" type="sibTrans" cxnId="{EAE5D902-5C20-4A2A-8054-3868714A69E9}">
      <dgm:prSet/>
      <dgm:spPr/>
      <dgm:t>
        <a:bodyPr/>
        <a:lstStyle/>
        <a:p>
          <a:endParaRPr lang="en-US"/>
        </a:p>
      </dgm:t>
    </dgm:pt>
    <dgm:pt modelId="{D78E8514-E760-4774-850D-5038D4AD6BB3}" type="pres">
      <dgm:prSet presAssocID="{47D5F3D0-F7D9-4FB4-8EC3-4CBA4ED7B436}" presName="Name0" presStyleCnt="0">
        <dgm:presLayoutVars>
          <dgm:dir/>
          <dgm:animLvl val="lvl"/>
          <dgm:resizeHandles val="exact"/>
        </dgm:presLayoutVars>
      </dgm:prSet>
      <dgm:spPr/>
    </dgm:pt>
    <dgm:pt modelId="{AB928628-1C0F-4FE8-B23E-E82BB7B686D6}" type="pres">
      <dgm:prSet presAssocID="{D490BC03-AA7D-4494-9B9B-F2C0ACF970E4}" presName="linNode" presStyleCnt="0"/>
      <dgm:spPr/>
    </dgm:pt>
    <dgm:pt modelId="{4DAE644A-3DAC-486E-84E3-38ED7178207F}" type="pres">
      <dgm:prSet presAssocID="{D490BC03-AA7D-4494-9B9B-F2C0ACF970E4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434B3E02-07E2-4D1A-B7BF-2E1C881461EF}" type="pres">
      <dgm:prSet presAssocID="{9C4F445B-8ACF-442F-8213-8F1C98E07044}" presName="sp" presStyleCnt="0"/>
      <dgm:spPr/>
    </dgm:pt>
    <dgm:pt modelId="{D1DE4872-A6D5-4DD7-BD86-9A14C80A76A8}" type="pres">
      <dgm:prSet presAssocID="{902FD7F8-67EA-4608-AABC-C5139B10BFE1}" presName="linNode" presStyleCnt="0"/>
      <dgm:spPr/>
    </dgm:pt>
    <dgm:pt modelId="{10957003-CD2A-4367-8041-C076E30F9746}" type="pres">
      <dgm:prSet presAssocID="{902FD7F8-67EA-4608-AABC-C5139B10BFE1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CE6C0F6F-67A2-448C-9DEA-200270C2BCB8}" type="pres">
      <dgm:prSet presAssocID="{D670C6DA-86E7-491C-8EAE-2C21E1E40293}" presName="sp" presStyleCnt="0"/>
      <dgm:spPr/>
    </dgm:pt>
    <dgm:pt modelId="{7B1ADC7A-EB1D-4595-BC1B-8CE884319A4B}" type="pres">
      <dgm:prSet presAssocID="{8EB06288-C45C-4367-BF74-57245746788E}" presName="linNode" presStyleCnt="0"/>
      <dgm:spPr/>
    </dgm:pt>
    <dgm:pt modelId="{1ECEAAF2-C0BE-40FD-98F5-E46EB4DF0210}" type="pres">
      <dgm:prSet presAssocID="{8EB06288-C45C-4367-BF74-57245746788E}" presName="parentText" presStyleLbl="node1" presStyleIdx="2" presStyleCnt="3">
        <dgm:presLayoutVars>
          <dgm:chMax val="1"/>
          <dgm:bulletEnabled val="1"/>
        </dgm:presLayoutVars>
      </dgm:prSet>
      <dgm:spPr/>
    </dgm:pt>
    <dgm:pt modelId="{9E27C5A4-DD90-4924-82E3-9F2488EEF942}" type="pres">
      <dgm:prSet presAssocID="{8EB06288-C45C-4367-BF74-57245746788E}" presName="descendantText" presStyleLbl="alignAccFollowNode1" presStyleIdx="0" presStyleCnt="1">
        <dgm:presLayoutVars>
          <dgm:bulletEnabled val="1"/>
        </dgm:presLayoutVars>
      </dgm:prSet>
      <dgm:spPr/>
    </dgm:pt>
  </dgm:ptLst>
  <dgm:cxnLst>
    <dgm:cxn modelId="{EAE5D902-5C20-4A2A-8054-3868714A69E9}" srcId="{8EB06288-C45C-4367-BF74-57245746788E}" destId="{2A5CA0E1-BC40-4422-B1A7-FF225EC6032C}" srcOrd="1" destOrd="0" parTransId="{6DE6D016-CCBA-414C-A839-0BBFF884093F}" sibTransId="{BE940BBD-33D0-4322-984C-265E4785D79F}"/>
    <dgm:cxn modelId="{8F473214-D0D4-47BB-A815-49D2D7D7F955}" type="presOf" srcId="{9922D2B1-D08F-494B-A60B-37C7AE6AD691}" destId="{9E27C5A4-DD90-4924-82E3-9F2488EEF942}" srcOrd="0" destOrd="0" presId="urn:microsoft.com/office/officeart/2005/8/layout/vList5"/>
    <dgm:cxn modelId="{FED4764C-77D9-4914-B4AF-1C8996E1D653}" type="presOf" srcId="{D490BC03-AA7D-4494-9B9B-F2C0ACF970E4}" destId="{4DAE644A-3DAC-486E-84E3-38ED7178207F}" srcOrd="0" destOrd="0" presId="urn:microsoft.com/office/officeart/2005/8/layout/vList5"/>
    <dgm:cxn modelId="{6B319E71-0207-4772-94CE-7FD9959E569C}" srcId="{47D5F3D0-F7D9-4FB4-8EC3-4CBA4ED7B436}" destId="{D490BC03-AA7D-4494-9B9B-F2C0ACF970E4}" srcOrd="0" destOrd="0" parTransId="{8E36E2EC-A80E-4F8C-B134-EE4204A04EA0}" sibTransId="{9C4F445B-8ACF-442F-8213-8F1C98E07044}"/>
    <dgm:cxn modelId="{142C2052-8856-45D0-AD34-C3A792E49D97}" srcId="{8EB06288-C45C-4367-BF74-57245746788E}" destId="{9922D2B1-D08F-494B-A60B-37C7AE6AD691}" srcOrd="0" destOrd="0" parTransId="{A080479A-99FB-4C40-9C9C-A66F1220DD57}" sibTransId="{28F1BFBD-52D0-4126-87D0-8F233FB37692}"/>
    <dgm:cxn modelId="{3B076875-6027-4E7A-90E8-032979B9662D}" type="presOf" srcId="{47D5F3D0-F7D9-4FB4-8EC3-4CBA4ED7B436}" destId="{D78E8514-E760-4774-850D-5038D4AD6BB3}" srcOrd="0" destOrd="0" presId="urn:microsoft.com/office/officeart/2005/8/layout/vList5"/>
    <dgm:cxn modelId="{16DAE680-51A6-4037-B000-B603F79E0F75}" type="presOf" srcId="{8EB06288-C45C-4367-BF74-57245746788E}" destId="{1ECEAAF2-C0BE-40FD-98F5-E46EB4DF0210}" srcOrd="0" destOrd="0" presId="urn:microsoft.com/office/officeart/2005/8/layout/vList5"/>
    <dgm:cxn modelId="{B462559A-10F5-4CCC-9173-907A41D0877C}" srcId="{47D5F3D0-F7D9-4FB4-8EC3-4CBA4ED7B436}" destId="{8EB06288-C45C-4367-BF74-57245746788E}" srcOrd="2" destOrd="0" parTransId="{5533E612-7A5F-436C-B4BC-51DFFF73E614}" sibTransId="{D302F56E-E86D-4F78-89AA-8E4478C7DF38}"/>
    <dgm:cxn modelId="{194E75A9-E65C-4C7F-AA59-B51575D6822F}" type="presOf" srcId="{902FD7F8-67EA-4608-AABC-C5139B10BFE1}" destId="{10957003-CD2A-4367-8041-C076E30F9746}" srcOrd="0" destOrd="0" presId="urn:microsoft.com/office/officeart/2005/8/layout/vList5"/>
    <dgm:cxn modelId="{B1B128EE-BEA8-49A0-867E-3D596B3C6644}" srcId="{47D5F3D0-F7D9-4FB4-8EC3-4CBA4ED7B436}" destId="{902FD7F8-67EA-4608-AABC-C5139B10BFE1}" srcOrd="1" destOrd="0" parTransId="{F4FC8228-6B7E-46E0-861E-E76BF34F1CAF}" sibTransId="{D670C6DA-86E7-491C-8EAE-2C21E1E40293}"/>
    <dgm:cxn modelId="{3E2DABEF-4893-4EB1-A7F0-5C6A90648786}" type="presOf" srcId="{2A5CA0E1-BC40-4422-B1A7-FF225EC6032C}" destId="{9E27C5A4-DD90-4924-82E3-9F2488EEF942}" srcOrd="0" destOrd="1" presId="urn:microsoft.com/office/officeart/2005/8/layout/vList5"/>
    <dgm:cxn modelId="{2BEB86AD-A23D-4172-8FB0-7CE186D859CC}" type="presParOf" srcId="{D78E8514-E760-4774-850D-5038D4AD6BB3}" destId="{AB928628-1C0F-4FE8-B23E-E82BB7B686D6}" srcOrd="0" destOrd="0" presId="urn:microsoft.com/office/officeart/2005/8/layout/vList5"/>
    <dgm:cxn modelId="{00D12A32-3634-4F0D-9A14-A2BC787E82B0}" type="presParOf" srcId="{AB928628-1C0F-4FE8-B23E-E82BB7B686D6}" destId="{4DAE644A-3DAC-486E-84E3-38ED7178207F}" srcOrd="0" destOrd="0" presId="urn:microsoft.com/office/officeart/2005/8/layout/vList5"/>
    <dgm:cxn modelId="{53980C38-C855-4840-AFAD-5DA58ABDECB6}" type="presParOf" srcId="{D78E8514-E760-4774-850D-5038D4AD6BB3}" destId="{434B3E02-07E2-4D1A-B7BF-2E1C881461EF}" srcOrd="1" destOrd="0" presId="urn:microsoft.com/office/officeart/2005/8/layout/vList5"/>
    <dgm:cxn modelId="{19EAFBF6-938E-4732-8571-0BF9AF708BCC}" type="presParOf" srcId="{D78E8514-E760-4774-850D-5038D4AD6BB3}" destId="{D1DE4872-A6D5-4DD7-BD86-9A14C80A76A8}" srcOrd="2" destOrd="0" presId="urn:microsoft.com/office/officeart/2005/8/layout/vList5"/>
    <dgm:cxn modelId="{546B8FEF-878F-498E-9029-167B06D3E489}" type="presParOf" srcId="{D1DE4872-A6D5-4DD7-BD86-9A14C80A76A8}" destId="{10957003-CD2A-4367-8041-C076E30F9746}" srcOrd="0" destOrd="0" presId="urn:microsoft.com/office/officeart/2005/8/layout/vList5"/>
    <dgm:cxn modelId="{81212B65-9904-4820-BD69-064F1B8D4CA4}" type="presParOf" srcId="{D78E8514-E760-4774-850D-5038D4AD6BB3}" destId="{CE6C0F6F-67A2-448C-9DEA-200270C2BCB8}" srcOrd="3" destOrd="0" presId="urn:microsoft.com/office/officeart/2005/8/layout/vList5"/>
    <dgm:cxn modelId="{5367172C-0B63-4A87-B698-F057190FA1AA}" type="presParOf" srcId="{D78E8514-E760-4774-850D-5038D4AD6BB3}" destId="{7B1ADC7A-EB1D-4595-BC1B-8CE884319A4B}" srcOrd="4" destOrd="0" presId="urn:microsoft.com/office/officeart/2005/8/layout/vList5"/>
    <dgm:cxn modelId="{EEC10777-CD4A-46B9-BFE2-6E909F92E1E3}" type="presParOf" srcId="{7B1ADC7A-EB1D-4595-BC1B-8CE884319A4B}" destId="{1ECEAAF2-C0BE-40FD-98F5-E46EB4DF0210}" srcOrd="0" destOrd="0" presId="urn:microsoft.com/office/officeart/2005/8/layout/vList5"/>
    <dgm:cxn modelId="{EBF93136-47BB-4F15-A20E-6DB3F9FC18D0}" type="presParOf" srcId="{7B1ADC7A-EB1D-4595-BC1B-8CE884319A4B}" destId="{9E27C5A4-DD90-4924-82E3-9F2488EEF942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BD456AB-1A31-46EF-8B80-514C24AD2AA2}" type="doc">
      <dgm:prSet loTypeId="urn:microsoft.com/office/officeart/2005/8/layout/vList5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599445CF-52B2-451E-96AE-EB241D13D244}">
      <dgm:prSet/>
      <dgm:spPr/>
      <dgm:t>
        <a:bodyPr/>
        <a:lstStyle/>
        <a:p>
          <a:r>
            <a:rPr lang="en-US"/>
            <a:t>Summary of already seen concepts</a:t>
          </a:r>
        </a:p>
      </dgm:t>
    </dgm:pt>
    <dgm:pt modelId="{6AD0E1C3-7F0B-445C-9A04-0616AD220B6F}" type="parTrans" cxnId="{0651A324-EEDD-4CBE-BE76-669F7FCD1D8F}">
      <dgm:prSet/>
      <dgm:spPr/>
      <dgm:t>
        <a:bodyPr/>
        <a:lstStyle/>
        <a:p>
          <a:endParaRPr lang="en-US"/>
        </a:p>
      </dgm:t>
    </dgm:pt>
    <dgm:pt modelId="{DCDA0D17-2052-49DD-8E26-D9DB953C0136}" type="sibTrans" cxnId="{0651A324-EEDD-4CBE-BE76-669F7FCD1D8F}">
      <dgm:prSet/>
      <dgm:spPr/>
      <dgm:t>
        <a:bodyPr/>
        <a:lstStyle/>
        <a:p>
          <a:endParaRPr lang="en-US"/>
        </a:p>
      </dgm:t>
    </dgm:pt>
    <dgm:pt modelId="{6EBE68DE-E306-4EB5-85FA-F034031B99AC}">
      <dgm:prSet/>
      <dgm:spPr/>
      <dgm:t>
        <a:bodyPr/>
        <a:lstStyle/>
        <a:p>
          <a:r>
            <a:rPr lang="en-US"/>
            <a:t>Main story: libraries</a:t>
          </a:r>
        </a:p>
      </dgm:t>
    </dgm:pt>
    <dgm:pt modelId="{138FE375-A5FD-446C-B374-10ADAA4720B3}" type="parTrans" cxnId="{A64640DD-BF19-4574-873E-1DA00C5EE20C}">
      <dgm:prSet/>
      <dgm:spPr/>
      <dgm:t>
        <a:bodyPr/>
        <a:lstStyle/>
        <a:p>
          <a:endParaRPr lang="en-US"/>
        </a:p>
      </dgm:t>
    </dgm:pt>
    <dgm:pt modelId="{E7052B69-8D24-4F06-8836-42030B50916B}" type="sibTrans" cxnId="{A64640DD-BF19-4574-873E-1DA00C5EE20C}">
      <dgm:prSet/>
      <dgm:spPr/>
      <dgm:t>
        <a:bodyPr/>
        <a:lstStyle/>
        <a:p>
          <a:endParaRPr lang="en-US"/>
        </a:p>
      </dgm:t>
    </dgm:pt>
    <dgm:pt modelId="{8A80AB81-E815-460E-8887-1EE40DC98FC3}">
      <dgm:prSet/>
      <dgm:spPr/>
      <dgm:t>
        <a:bodyPr/>
        <a:lstStyle/>
        <a:p>
          <a:r>
            <a:rPr lang="en-US"/>
            <a:t>Use cases:</a:t>
          </a:r>
        </a:p>
      </dgm:t>
    </dgm:pt>
    <dgm:pt modelId="{77240AB4-50E1-4ECC-BE29-E3A4B11CB8A6}" type="parTrans" cxnId="{93EFA82A-45B8-4622-8C89-5B15CD0A90BA}">
      <dgm:prSet/>
      <dgm:spPr/>
      <dgm:t>
        <a:bodyPr/>
        <a:lstStyle/>
        <a:p>
          <a:endParaRPr lang="en-US"/>
        </a:p>
      </dgm:t>
    </dgm:pt>
    <dgm:pt modelId="{98D037B3-09F7-46AB-BAF2-A70889FBBA60}" type="sibTrans" cxnId="{93EFA82A-45B8-4622-8C89-5B15CD0A90BA}">
      <dgm:prSet/>
      <dgm:spPr/>
      <dgm:t>
        <a:bodyPr/>
        <a:lstStyle/>
        <a:p>
          <a:endParaRPr lang="en-US"/>
        </a:p>
      </dgm:t>
    </dgm:pt>
    <dgm:pt modelId="{A9AA9156-7334-4EAF-A7F4-E2FC02573987}">
      <dgm:prSet/>
      <dgm:spPr/>
      <dgm:t>
        <a:bodyPr/>
        <a:lstStyle/>
        <a:p>
          <a:r>
            <a:rPr lang="en-US">
              <a:highlight>
                <a:srgbClr val="FFFF00"/>
              </a:highlight>
            </a:rPr>
            <a:t>GPU communication utility</a:t>
          </a:r>
        </a:p>
      </dgm:t>
    </dgm:pt>
    <dgm:pt modelId="{932214C2-D49D-4255-9026-3B1C02D8DCD3}" type="parTrans" cxnId="{BF4DF9FC-0DF3-4A2F-9376-5FBB9E042DE8}">
      <dgm:prSet/>
      <dgm:spPr/>
      <dgm:t>
        <a:bodyPr/>
        <a:lstStyle/>
        <a:p>
          <a:endParaRPr lang="en-US"/>
        </a:p>
      </dgm:t>
    </dgm:pt>
    <dgm:pt modelId="{AACA7FB3-5455-49F1-B7CF-F1792074AF2D}" type="sibTrans" cxnId="{BF4DF9FC-0DF3-4A2F-9376-5FBB9E042DE8}">
      <dgm:prSet/>
      <dgm:spPr/>
      <dgm:t>
        <a:bodyPr/>
        <a:lstStyle/>
        <a:p>
          <a:endParaRPr lang="en-US"/>
        </a:p>
      </dgm:t>
    </dgm:pt>
    <dgm:pt modelId="{F108E38B-7EEF-4964-87D5-6ACA5559B313}">
      <dgm:prSet/>
      <dgm:spPr/>
      <dgm:t>
        <a:bodyPr/>
        <a:lstStyle/>
        <a:p>
          <a:r>
            <a:rPr lang="en-US"/>
            <a:t>GPU kernel libraries</a:t>
          </a:r>
        </a:p>
      </dgm:t>
    </dgm:pt>
    <dgm:pt modelId="{33B4EAD8-C1F3-478F-912E-8ABC05B9E1E5}" type="parTrans" cxnId="{DE8220E0-9724-4D0C-A921-4D80D7A3E0A7}">
      <dgm:prSet/>
      <dgm:spPr/>
      <dgm:t>
        <a:bodyPr/>
        <a:lstStyle/>
        <a:p>
          <a:endParaRPr lang="en-US"/>
        </a:p>
      </dgm:t>
    </dgm:pt>
    <dgm:pt modelId="{A3433D97-343D-4CD0-9531-2F9594302B30}" type="sibTrans" cxnId="{DE8220E0-9724-4D0C-A921-4D80D7A3E0A7}">
      <dgm:prSet/>
      <dgm:spPr/>
      <dgm:t>
        <a:bodyPr/>
        <a:lstStyle/>
        <a:p>
          <a:endParaRPr lang="en-US"/>
        </a:p>
      </dgm:t>
    </dgm:pt>
    <dgm:pt modelId="{356923CE-3935-4EE5-8B07-FD6308325BF9}" type="pres">
      <dgm:prSet presAssocID="{6BD456AB-1A31-46EF-8B80-514C24AD2AA2}" presName="Name0" presStyleCnt="0">
        <dgm:presLayoutVars>
          <dgm:dir/>
          <dgm:animLvl val="lvl"/>
          <dgm:resizeHandles val="exact"/>
        </dgm:presLayoutVars>
      </dgm:prSet>
      <dgm:spPr/>
    </dgm:pt>
    <dgm:pt modelId="{9109274D-754B-41F6-839C-2B4BCCF34EEC}" type="pres">
      <dgm:prSet presAssocID="{599445CF-52B2-451E-96AE-EB241D13D244}" presName="linNode" presStyleCnt="0"/>
      <dgm:spPr/>
    </dgm:pt>
    <dgm:pt modelId="{39CF0E40-1323-4B7F-9572-F0FE06201B79}" type="pres">
      <dgm:prSet presAssocID="{599445CF-52B2-451E-96AE-EB241D13D244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4E92B116-E4E2-4C5C-9EEE-65B38F524729}" type="pres">
      <dgm:prSet presAssocID="{DCDA0D17-2052-49DD-8E26-D9DB953C0136}" presName="sp" presStyleCnt="0"/>
      <dgm:spPr/>
    </dgm:pt>
    <dgm:pt modelId="{4C8BD88F-9B0E-4211-8E47-6DF1925E5EDB}" type="pres">
      <dgm:prSet presAssocID="{6EBE68DE-E306-4EB5-85FA-F034031B99AC}" presName="linNode" presStyleCnt="0"/>
      <dgm:spPr/>
    </dgm:pt>
    <dgm:pt modelId="{2F6904D5-B0FB-484A-AC87-AD49A7AB9072}" type="pres">
      <dgm:prSet presAssocID="{6EBE68DE-E306-4EB5-85FA-F034031B99AC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0C631AE5-CE12-4E43-98D2-16AFF7AB1809}" type="pres">
      <dgm:prSet presAssocID="{E7052B69-8D24-4F06-8836-42030B50916B}" presName="sp" presStyleCnt="0"/>
      <dgm:spPr/>
    </dgm:pt>
    <dgm:pt modelId="{17758822-0FBB-4BD3-A430-71B64B0365BF}" type="pres">
      <dgm:prSet presAssocID="{8A80AB81-E815-460E-8887-1EE40DC98FC3}" presName="linNode" presStyleCnt="0"/>
      <dgm:spPr/>
    </dgm:pt>
    <dgm:pt modelId="{F4F04753-690B-4A91-962A-7612060CFE84}" type="pres">
      <dgm:prSet presAssocID="{8A80AB81-E815-460E-8887-1EE40DC98FC3}" presName="parentText" presStyleLbl="node1" presStyleIdx="2" presStyleCnt="3">
        <dgm:presLayoutVars>
          <dgm:chMax val="1"/>
          <dgm:bulletEnabled val="1"/>
        </dgm:presLayoutVars>
      </dgm:prSet>
      <dgm:spPr/>
    </dgm:pt>
    <dgm:pt modelId="{D142A13A-1AC6-4B32-BFD8-FFEFAC3CDF75}" type="pres">
      <dgm:prSet presAssocID="{8A80AB81-E815-460E-8887-1EE40DC98FC3}" presName="descendantText" presStyleLbl="alignAccFollowNode1" presStyleIdx="0" presStyleCnt="1">
        <dgm:presLayoutVars>
          <dgm:bulletEnabled val="1"/>
        </dgm:presLayoutVars>
      </dgm:prSet>
      <dgm:spPr/>
    </dgm:pt>
  </dgm:ptLst>
  <dgm:cxnLst>
    <dgm:cxn modelId="{3ACE4C0C-9B7F-4A13-9D03-AA0391947A84}" type="presOf" srcId="{8A80AB81-E815-460E-8887-1EE40DC98FC3}" destId="{F4F04753-690B-4A91-962A-7612060CFE84}" srcOrd="0" destOrd="0" presId="urn:microsoft.com/office/officeart/2005/8/layout/vList5"/>
    <dgm:cxn modelId="{0651A324-EEDD-4CBE-BE76-669F7FCD1D8F}" srcId="{6BD456AB-1A31-46EF-8B80-514C24AD2AA2}" destId="{599445CF-52B2-451E-96AE-EB241D13D244}" srcOrd="0" destOrd="0" parTransId="{6AD0E1C3-7F0B-445C-9A04-0616AD220B6F}" sibTransId="{DCDA0D17-2052-49DD-8E26-D9DB953C0136}"/>
    <dgm:cxn modelId="{93EFA82A-45B8-4622-8C89-5B15CD0A90BA}" srcId="{6BD456AB-1A31-46EF-8B80-514C24AD2AA2}" destId="{8A80AB81-E815-460E-8887-1EE40DC98FC3}" srcOrd="2" destOrd="0" parTransId="{77240AB4-50E1-4ECC-BE29-E3A4B11CB8A6}" sibTransId="{98D037B3-09F7-46AB-BAF2-A70889FBBA60}"/>
    <dgm:cxn modelId="{DF096554-1FFA-49A8-9D63-798031F8921A}" type="presOf" srcId="{6BD456AB-1A31-46EF-8B80-514C24AD2AA2}" destId="{356923CE-3935-4EE5-8B07-FD6308325BF9}" srcOrd="0" destOrd="0" presId="urn:microsoft.com/office/officeart/2005/8/layout/vList5"/>
    <dgm:cxn modelId="{16E37374-8CCA-4E95-824C-2BC97B05359E}" type="presOf" srcId="{6EBE68DE-E306-4EB5-85FA-F034031B99AC}" destId="{2F6904D5-B0FB-484A-AC87-AD49A7AB9072}" srcOrd="0" destOrd="0" presId="urn:microsoft.com/office/officeart/2005/8/layout/vList5"/>
    <dgm:cxn modelId="{EEB5079A-6B2F-4860-A070-759D676EEB19}" type="presOf" srcId="{A9AA9156-7334-4EAF-A7F4-E2FC02573987}" destId="{D142A13A-1AC6-4B32-BFD8-FFEFAC3CDF75}" srcOrd="0" destOrd="0" presId="urn:microsoft.com/office/officeart/2005/8/layout/vList5"/>
    <dgm:cxn modelId="{3D4B5EA2-95EA-490B-93ED-8AD96AD4F0F6}" type="presOf" srcId="{F108E38B-7EEF-4964-87D5-6ACA5559B313}" destId="{D142A13A-1AC6-4B32-BFD8-FFEFAC3CDF75}" srcOrd="0" destOrd="1" presId="urn:microsoft.com/office/officeart/2005/8/layout/vList5"/>
    <dgm:cxn modelId="{79509DB6-EDDE-4491-9679-92F2ACC79ACE}" type="presOf" srcId="{599445CF-52B2-451E-96AE-EB241D13D244}" destId="{39CF0E40-1323-4B7F-9572-F0FE06201B79}" srcOrd="0" destOrd="0" presId="urn:microsoft.com/office/officeart/2005/8/layout/vList5"/>
    <dgm:cxn modelId="{A64640DD-BF19-4574-873E-1DA00C5EE20C}" srcId="{6BD456AB-1A31-46EF-8B80-514C24AD2AA2}" destId="{6EBE68DE-E306-4EB5-85FA-F034031B99AC}" srcOrd="1" destOrd="0" parTransId="{138FE375-A5FD-446C-B374-10ADAA4720B3}" sibTransId="{E7052B69-8D24-4F06-8836-42030B50916B}"/>
    <dgm:cxn modelId="{DE8220E0-9724-4D0C-A921-4D80D7A3E0A7}" srcId="{8A80AB81-E815-460E-8887-1EE40DC98FC3}" destId="{F108E38B-7EEF-4964-87D5-6ACA5559B313}" srcOrd="1" destOrd="0" parTransId="{33B4EAD8-C1F3-478F-912E-8ABC05B9E1E5}" sibTransId="{A3433D97-343D-4CD0-9531-2F9594302B30}"/>
    <dgm:cxn modelId="{BF4DF9FC-0DF3-4A2F-9376-5FBB9E042DE8}" srcId="{8A80AB81-E815-460E-8887-1EE40DC98FC3}" destId="{A9AA9156-7334-4EAF-A7F4-E2FC02573987}" srcOrd="0" destOrd="0" parTransId="{932214C2-D49D-4255-9026-3B1C02D8DCD3}" sibTransId="{AACA7FB3-5455-49F1-B7CF-F1792074AF2D}"/>
    <dgm:cxn modelId="{1497654E-9675-449A-86DE-15F5C270B937}" type="presParOf" srcId="{356923CE-3935-4EE5-8B07-FD6308325BF9}" destId="{9109274D-754B-41F6-839C-2B4BCCF34EEC}" srcOrd="0" destOrd="0" presId="urn:microsoft.com/office/officeart/2005/8/layout/vList5"/>
    <dgm:cxn modelId="{D174A5D6-F623-4540-999D-A98572D4FB3C}" type="presParOf" srcId="{9109274D-754B-41F6-839C-2B4BCCF34EEC}" destId="{39CF0E40-1323-4B7F-9572-F0FE06201B79}" srcOrd="0" destOrd="0" presId="urn:microsoft.com/office/officeart/2005/8/layout/vList5"/>
    <dgm:cxn modelId="{C357483D-2A9E-45AE-96B7-4822A0462AB0}" type="presParOf" srcId="{356923CE-3935-4EE5-8B07-FD6308325BF9}" destId="{4E92B116-E4E2-4C5C-9EEE-65B38F524729}" srcOrd="1" destOrd="0" presId="urn:microsoft.com/office/officeart/2005/8/layout/vList5"/>
    <dgm:cxn modelId="{A3518555-AF19-4384-8427-41A41D594D77}" type="presParOf" srcId="{356923CE-3935-4EE5-8B07-FD6308325BF9}" destId="{4C8BD88F-9B0E-4211-8E47-6DF1925E5EDB}" srcOrd="2" destOrd="0" presId="urn:microsoft.com/office/officeart/2005/8/layout/vList5"/>
    <dgm:cxn modelId="{64BC42DF-933D-44F4-94A0-04593B4B88D1}" type="presParOf" srcId="{4C8BD88F-9B0E-4211-8E47-6DF1925E5EDB}" destId="{2F6904D5-B0FB-484A-AC87-AD49A7AB9072}" srcOrd="0" destOrd="0" presId="urn:microsoft.com/office/officeart/2005/8/layout/vList5"/>
    <dgm:cxn modelId="{23AFA3DD-4D99-429C-AB90-0895EEE66BBB}" type="presParOf" srcId="{356923CE-3935-4EE5-8B07-FD6308325BF9}" destId="{0C631AE5-CE12-4E43-98D2-16AFF7AB1809}" srcOrd="3" destOrd="0" presId="urn:microsoft.com/office/officeart/2005/8/layout/vList5"/>
    <dgm:cxn modelId="{B4D0FC9F-DF18-4F76-B327-2DB5325FE7F6}" type="presParOf" srcId="{356923CE-3935-4EE5-8B07-FD6308325BF9}" destId="{17758822-0FBB-4BD3-A430-71B64B0365BF}" srcOrd="4" destOrd="0" presId="urn:microsoft.com/office/officeart/2005/8/layout/vList5"/>
    <dgm:cxn modelId="{D2C1B4D0-46CB-438B-B94A-4E28716A897B}" type="presParOf" srcId="{17758822-0FBB-4BD3-A430-71B64B0365BF}" destId="{F4F04753-690B-4A91-962A-7612060CFE84}" srcOrd="0" destOrd="0" presId="urn:microsoft.com/office/officeart/2005/8/layout/vList5"/>
    <dgm:cxn modelId="{2A6C5FB6-3DE9-454C-8995-266C0E1C2885}" type="presParOf" srcId="{17758822-0FBB-4BD3-A430-71B64B0365BF}" destId="{D142A13A-1AC6-4B32-BFD8-FFEFAC3CDF75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6BD456AB-1A31-46EF-8B80-514C24AD2AA2}" type="doc">
      <dgm:prSet loTypeId="urn:microsoft.com/office/officeart/2005/8/layout/vList5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599445CF-52B2-451E-96AE-EB241D13D244}">
      <dgm:prSet/>
      <dgm:spPr/>
      <dgm:t>
        <a:bodyPr/>
        <a:lstStyle/>
        <a:p>
          <a:r>
            <a:rPr lang="en-US"/>
            <a:t>Summary of already seen concepts</a:t>
          </a:r>
        </a:p>
      </dgm:t>
    </dgm:pt>
    <dgm:pt modelId="{6AD0E1C3-7F0B-445C-9A04-0616AD220B6F}" type="parTrans" cxnId="{0651A324-EEDD-4CBE-BE76-669F7FCD1D8F}">
      <dgm:prSet/>
      <dgm:spPr/>
      <dgm:t>
        <a:bodyPr/>
        <a:lstStyle/>
        <a:p>
          <a:endParaRPr lang="en-US"/>
        </a:p>
      </dgm:t>
    </dgm:pt>
    <dgm:pt modelId="{DCDA0D17-2052-49DD-8E26-D9DB953C0136}" type="sibTrans" cxnId="{0651A324-EEDD-4CBE-BE76-669F7FCD1D8F}">
      <dgm:prSet/>
      <dgm:spPr/>
      <dgm:t>
        <a:bodyPr/>
        <a:lstStyle/>
        <a:p>
          <a:endParaRPr lang="en-US"/>
        </a:p>
      </dgm:t>
    </dgm:pt>
    <dgm:pt modelId="{6EBE68DE-E306-4EB5-85FA-F034031B99AC}">
      <dgm:prSet/>
      <dgm:spPr/>
      <dgm:t>
        <a:bodyPr/>
        <a:lstStyle/>
        <a:p>
          <a:r>
            <a:rPr lang="en-US"/>
            <a:t>Main story: libraries</a:t>
          </a:r>
        </a:p>
      </dgm:t>
    </dgm:pt>
    <dgm:pt modelId="{138FE375-A5FD-446C-B374-10ADAA4720B3}" type="parTrans" cxnId="{A64640DD-BF19-4574-873E-1DA00C5EE20C}">
      <dgm:prSet/>
      <dgm:spPr/>
      <dgm:t>
        <a:bodyPr/>
        <a:lstStyle/>
        <a:p>
          <a:endParaRPr lang="en-US"/>
        </a:p>
      </dgm:t>
    </dgm:pt>
    <dgm:pt modelId="{E7052B69-8D24-4F06-8836-42030B50916B}" type="sibTrans" cxnId="{A64640DD-BF19-4574-873E-1DA00C5EE20C}">
      <dgm:prSet/>
      <dgm:spPr/>
      <dgm:t>
        <a:bodyPr/>
        <a:lstStyle/>
        <a:p>
          <a:endParaRPr lang="en-US"/>
        </a:p>
      </dgm:t>
    </dgm:pt>
    <dgm:pt modelId="{8A80AB81-E815-460E-8887-1EE40DC98FC3}">
      <dgm:prSet/>
      <dgm:spPr/>
      <dgm:t>
        <a:bodyPr/>
        <a:lstStyle/>
        <a:p>
          <a:r>
            <a:rPr lang="en-US"/>
            <a:t>Use cases:</a:t>
          </a:r>
        </a:p>
      </dgm:t>
    </dgm:pt>
    <dgm:pt modelId="{77240AB4-50E1-4ECC-BE29-E3A4B11CB8A6}" type="parTrans" cxnId="{93EFA82A-45B8-4622-8C89-5B15CD0A90BA}">
      <dgm:prSet/>
      <dgm:spPr/>
      <dgm:t>
        <a:bodyPr/>
        <a:lstStyle/>
        <a:p>
          <a:endParaRPr lang="en-US"/>
        </a:p>
      </dgm:t>
    </dgm:pt>
    <dgm:pt modelId="{98D037B3-09F7-46AB-BAF2-A70889FBBA60}" type="sibTrans" cxnId="{93EFA82A-45B8-4622-8C89-5B15CD0A90BA}">
      <dgm:prSet/>
      <dgm:spPr/>
      <dgm:t>
        <a:bodyPr/>
        <a:lstStyle/>
        <a:p>
          <a:endParaRPr lang="en-US"/>
        </a:p>
      </dgm:t>
    </dgm:pt>
    <dgm:pt modelId="{A9AA9156-7334-4EAF-A7F4-E2FC02573987}">
      <dgm:prSet/>
      <dgm:spPr/>
      <dgm:t>
        <a:bodyPr/>
        <a:lstStyle/>
        <a:p>
          <a:r>
            <a:rPr lang="en-US" dirty="0"/>
            <a:t>GPU communication utility</a:t>
          </a:r>
        </a:p>
      </dgm:t>
    </dgm:pt>
    <dgm:pt modelId="{932214C2-D49D-4255-9026-3B1C02D8DCD3}" type="parTrans" cxnId="{BF4DF9FC-0DF3-4A2F-9376-5FBB9E042DE8}">
      <dgm:prSet/>
      <dgm:spPr/>
      <dgm:t>
        <a:bodyPr/>
        <a:lstStyle/>
        <a:p>
          <a:endParaRPr lang="en-US"/>
        </a:p>
      </dgm:t>
    </dgm:pt>
    <dgm:pt modelId="{AACA7FB3-5455-49F1-B7CF-F1792074AF2D}" type="sibTrans" cxnId="{BF4DF9FC-0DF3-4A2F-9376-5FBB9E042DE8}">
      <dgm:prSet/>
      <dgm:spPr/>
      <dgm:t>
        <a:bodyPr/>
        <a:lstStyle/>
        <a:p>
          <a:endParaRPr lang="en-US"/>
        </a:p>
      </dgm:t>
    </dgm:pt>
    <dgm:pt modelId="{F108E38B-7EEF-4964-87D5-6ACA5559B313}">
      <dgm:prSet/>
      <dgm:spPr/>
      <dgm:t>
        <a:bodyPr/>
        <a:lstStyle/>
        <a:p>
          <a:r>
            <a:rPr lang="en-US" dirty="0">
              <a:highlight>
                <a:srgbClr val="FFFF00"/>
              </a:highlight>
            </a:rPr>
            <a:t>GPU kernel libraries</a:t>
          </a:r>
        </a:p>
      </dgm:t>
    </dgm:pt>
    <dgm:pt modelId="{33B4EAD8-C1F3-478F-912E-8ABC05B9E1E5}" type="parTrans" cxnId="{DE8220E0-9724-4D0C-A921-4D80D7A3E0A7}">
      <dgm:prSet/>
      <dgm:spPr/>
      <dgm:t>
        <a:bodyPr/>
        <a:lstStyle/>
        <a:p>
          <a:endParaRPr lang="en-US"/>
        </a:p>
      </dgm:t>
    </dgm:pt>
    <dgm:pt modelId="{A3433D97-343D-4CD0-9531-2F9594302B30}" type="sibTrans" cxnId="{DE8220E0-9724-4D0C-A921-4D80D7A3E0A7}">
      <dgm:prSet/>
      <dgm:spPr/>
      <dgm:t>
        <a:bodyPr/>
        <a:lstStyle/>
        <a:p>
          <a:endParaRPr lang="en-US"/>
        </a:p>
      </dgm:t>
    </dgm:pt>
    <dgm:pt modelId="{356923CE-3935-4EE5-8B07-FD6308325BF9}" type="pres">
      <dgm:prSet presAssocID="{6BD456AB-1A31-46EF-8B80-514C24AD2AA2}" presName="Name0" presStyleCnt="0">
        <dgm:presLayoutVars>
          <dgm:dir/>
          <dgm:animLvl val="lvl"/>
          <dgm:resizeHandles val="exact"/>
        </dgm:presLayoutVars>
      </dgm:prSet>
      <dgm:spPr/>
    </dgm:pt>
    <dgm:pt modelId="{9109274D-754B-41F6-839C-2B4BCCF34EEC}" type="pres">
      <dgm:prSet presAssocID="{599445CF-52B2-451E-96AE-EB241D13D244}" presName="linNode" presStyleCnt="0"/>
      <dgm:spPr/>
    </dgm:pt>
    <dgm:pt modelId="{39CF0E40-1323-4B7F-9572-F0FE06201B79}" type="pres">
      <dgm:prSet presAssocID="{599445CF-52B2-451E-96AE-EB241D13D244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4E92B116-E4E2-4C5C-9EEE-65B38F524729}" type="pres">
      <dgm:prSet presAssocID="{DCDA0D17-2052-49DD-8E26-D9DB953C0136}" presName="sp" presStyleCnt="0"/>
      <dgm:spPr/>
    </dgm:pt>
    <dgm:pt modelId="{4C8BD88F-9B0E-4211-8E47-6DF1925E5EDB}" type="pres">
      <dgm:prSet presAssocID="{6EBE68DE-E306-4EB5-85FA-F034031B99AC}" presName="linNode" presStyleCnt="0"/>
      <dgm:spPr/>
    </dgm:pt>
    <dgm:pt modelId="{2F6904D5-B0FB-484A-AC87-AD49A7AB9072}" type="pres">
      <dgm:prSet presAssocID="{6EBE68DE-E306-4EB5-85FA-F034031B99AC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0C631AE5-CE12-4E43-98D2-16AFF7AB1809}" type="pres">
      <dgm:prSet presAssocID="{E7052B69-8D24-4F06-8836-42030B50916B}" presName="sp" presStyleCnt="0"/>
      <dgm:spPr/>
    </dgm:pt>
    <dgm:pt modelId="{17758822-0FBB-4BD3-A430-71B64B0365BF}" type="pres">
      <dgm:prSet presAssocID="{8A80AB81-E815-460E-8887-1EE40DC98FC3}" presName="linNode" presStyleCnt="0"/>
      <dgm:spPr/>
    </dgm:pt>
    <dgm:pt modelId="{F4F04753-690B-4A91-962A-7612060CFE84}" type="pres">
      <dgm:prSet presAssocID="{8A80AB81-E815-460E-8887-1EE40DC98FC3}" presName="parentText" presStyleLbl="node1" presStyleIdx="2" presStyleCnt="3">
        <dgm:presLayoutVars>
          <dgm:chMax val="1"/>
          <dgm:bulletEnabled val="1"/>
        </dgm:presLayoutVars>
      </dgm:prSet>
      <dgm:spPr/>
    </dgm:pt>
    <dgm:pt modelId="{D142A13A-1AC6-4B32-BFD8-FFEFAC3CDF75}" type="pres">
      <dgm:prSet presAssocID="{8A80AB81-E815-460E-8887-1EE40DC98FC3}" presName="descendantText" presStyleLbl="alignAccFollowNode1" presStyleIdx="0" presStyleCnt="1">
        <dgm:presLayoutVars>
          <dgm:bulletEnabled val="1"/>
        </dgm:presLayoutVars>
      </dgm:prSet>
      <dgm:spPr/>
    </dgm:pt>
  </dgm:ptLst>
  <dgm:cxnLst>
    <dgm:cxn modelId="{3ACE4C0C-9B7F-4A13-9D03-AA0391947A84}" type="presOf" srcId="{8A80AB81-E815-460E-8887-1EE40DC98FC3}" destId="{F4F04753-690B-4A91-962A-7612060CFE84}" srcOrd="0" destOrd="0" presId="urn:microsoft.com/office/officeart/2005/8/layout/vList5"/>
    <dgm:cxn modelId="{0651A324-EEDD-4CBE-BE76-669F7FCD1D8F}" srcId="{6BD456AB-1A31-46EF-8B80-514C24AD2AA2}" destId="{599445CF-52B2-451E-96AE-EB241D13D244}" srcOrd="0" destOrd="0" parTransId="{6AD0E1C3-7F0B-445C-9A04-0616AD220B6F}" sibTransId="{DCDA0D17-2052-49DD-8E26-D9DB953C0136}"/>
    <dgm:cxn modelId="{93EFA82A-45B8-4622-8C89-5B15CD0A90BA}" srcId="{6BD456AB-1A31-46EF-8B80-514C24AD2AA2}" destId="{8A80AB81-E815-460E-8887-1EE40DC98FC3}" srcOrd="2" destOrd="0" parTransId="{77240AB4-50E1-4ECC-BE29-E3A4B11CB8A6}" sibTransId="{98D037B3-09F7-46AB-BAF2-A70889FBBA60}"/>
    <dgm:cxn modelId="{DF096554-1FFA-49A8-9D63-798031F8921A}" type="presOf" srcId="{6BD456AB-1A31-46EF-8B80-514C24AD2AA2}" destId="{356923CE-3935-4EE5-8B07-FD6308325BF9}" srcOrd="0" destOrd="0" presId="urn:microsoft.com/office/officeart/2005/8/layout/vList5"/>
    <dgm:cxn modelId="{16E37374-8CCA-4E95-824C-2BC97B05359E}" type="presOf" srcId="{6EBE68DE-E306-4EB5-85FA-F034031B99AC}" destId="{2F6904D5-B0FB-484A-AC87-AD49A7AB9072}" srcOrd="0" destOrd="0" presId="urn:microsoft.com/office/officeart/2005/8/layout/vList5"/>
    <dgm:cxn modelId="{EEB5079A-6B2F-4860-A070-759D676EEB19}" type="presOf" srcId="{A9AA9156-7334-4EAF-A7F4-E2FC02573987}" destId="{D142A13A-1AC6-4B32-BFD8-FFEFAC3CDF75}" srcOrd="0" destOrd="0" presId="urn:microsoft.com/office/officeart/2005/8/layout/vList5"/>
    <dgm:cxn modelId="{3D4B5EA2-95EA-490B-93ED-8AD96AD4F0F6}" type="presOf" srcId="{F108E38B-7EEF-4964-87D5-6ACA5559B313}" destId="{D142A13A-1AC6-4B32-BFD8-FFEFAC3CDF75}" srcOrd="0" destOrd="1" presId="urn:microsoft.com/office/officeart/2005/8/layout/vList5"/>
    <dgm:cxn modelId="{79509DB6-EDDE-4491-9679-92F2ACC79ACE}" type="presOf" srcId="{599445CF-52B2-451E-96AE-EB241D13D244}" destId="{39CF0E40-1323-4B7F-9572-F0FE06201B79}" srcOrd="0" destOrd="0" presId="urn:microsoft.com/office/officeart/2005/8/layout/vList5"/>
    <dgm:cxn modelId="{A64640DD-BF19-4574-873E-1DA00C5EE20C}" srcId="{6BD456AB-1A31-46EF-8B80-514C24AD2AA2}" destId="{6EBE68DE-E306-4EB5-85FA-F034031B99AC}" srcOrd="1" destOrd="0" parTransId="{138FE375-A5FD-446C-B374-10ADAA4720B3}" sibTransId="{E7052B69-8D24-4F06-8836-42030B50916B}"/>
    <dgm:cxn modelId="{DE8220E0-9724-4D0C-A921-4D80D7A3E0A7}" srcId="{8A80AB81-E815-460E-8887-1EE40DC98FC3}" destId="{F108E38B-7EEF-4964-87D5-6ACA5559B313}" srcOrd="1" destOrd="0" parTransId="{33B4EAD8-C1F3-478F-912E-8ABC05B9E1E5}" sibTransId="{A3433D97-343D-4CD0-9531-2F9594302B30}"/>
    <dgm:cxn modelId="{BF4DF9FC-0DF3-4A2F-9376-5FBB9E042DE8}" srcId="{8A80AB81-E815-460E-8887-1EE40DC98FC3}" destId="{A9AA9156-7334-4EAF-A7F4-E2FC02573987}" srcOrd="0" destOrd="0" parTransId="{932214C2-D49D-4255-9026-3B1C02D8DCD3}" sibTransId="{AACA7FB3-5455-49F1-B7CF-F1792074AF2D}"/>
    <dgm:cxn modelId="{1497654E-9675-449A-86DE-15F5C270B937}" type="presParOf" srcId="{356923CE-3935-4EE5-8B07-FD6308325BF9}" destId="{9109274D-754B-41F6-839C-2B4BCCF34EEC}" srcOrd="0" destOrd="0" presId="urn:microsoft.com/office/officeart/2005/8/layout/vList5"/>
    <dgm:cxn modelId="{D174A5D6-F623-4540-999D-A98572D4FB3C}" type="presParOf" srcId="{9109274D-754B-41F6-839C-2B4BCCF34EEC}" destId="{39CF0E40-1323-4B7F-9572-F0FE06201B79}" srcOrd="0" destOrd="0" presId="urn:microsoft.com/office/officeart/2005/8/layout/vList5"/>
    <dgm:cxn modelId="{C357483D-2A9E-45AE-96B7-4822A0462AB0}" type="presParOf" srcId="{356923CE-3935-4EE5-8B07-FD6308325BF9}" destId="{4E92B116-E4E2-4C5C-9EEE-65B38F524729}" srcOrd="1" destOrd="0" presId="urn:microsoft.com/office/officeart/2005/8/layout/vList5"/>
    <dgm:cxn modelId="{A3518555-AF19-4384-8427-41A41D594D77}" type="presParOf" srcId="{356923CE-3935-4EE5-8B07-FD6308325BF9}" destId="{4C8BD88F-9B0E-4211-8E47-6DF1925E5EDB}" srcOrd="2" destOrd="0" presId="urn:microsoft.com/office/officeart/2005/8/layout/vList5"/>
    <dgm:cxn modelId="{64BC42DF-933D-44F4-94A0-04593B4B88D1}" type="presParOf" srcId="{4C8BD88F-9B0E-4211-8E47-6DF1925E5EDB}" destId="{2F6904D5-B0FB-484A-AC87-AD49A7AB9072}" srcOrd="0" destOrd="0" presId="urn:microsoft.com/office/officeart/2005/8/layout/vList5"/>
    <dgm:cxn modelId="{23AFA3DD-4D99-429C-AB90-0895EEE66BBB}" type="presParOf" srcId="{356923CE-3935-4EE5-8B07-FD6308325BF9}" destId="{0C631AE5-CE12-4E43-98D2-16AFF7AB1809}" srcOrd="3" destOrd="0" presId="urn:microsoft.com/office/officeart/2005/8/layout/vList5"/>
    <dgm:cxn modelId="{B4D0FC9F-DF18-4F76-B327-2DB5325FE7F6}" type="presParOf" srcId="{356923CE-3935-4EE5-8B07-FD6308325BF9}" destId="{17758822-0FBB-4BD3-A430-71B64B0365BF}" srcOrd="4" destOrd="0" presId="urn:microsoft.com/office/officeart/2005/8/layout/vList5"/>
    <dgm:cxn modelId="{D2C1B4D0-46CB-438B-B94A-4E28716A897B}" type="presParOf" srcId="{17758822-0FBB-4BD3-A430-71B64B0365BF}" destId="{F4F04753-690B-4A91-962A-7612060CFE84}" srcOrd="0" destOrd="0" presId="urn:microsoft.com/office/officeart/2005/8/layout/vList5"/>
    <dgm:cxn modelId="{2A6C5FB6-3DE9-454C-8995-266C0E1C2885}" type="presParOf" srcId="{17758822-0FBB-4BD3-A430-71B64B0365BF}" destId="{D142A13A-1AC6-4B32-BFD8-FFEFAC3CDF75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CB963EF4-4DD7-4FCB-A4AF-3E99B68A07C4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coloredtext_accent0_3" csCatId="mainScheme" phldr="1"/>
      <dgm:spPr/>
      <dgm:t>
        <a:bodyPr/>
        <a:lstStyle/>
        <a:p>
          <a:endParaRPr lang="en-US"/>
        </a:p>
      </dgm:t>
    </dgm:pt>
    <dgm:pt modelId="{B25696B8-242C-44A1-96A5-98C5182928F3}">
      <dgm:prSet/>
      <dgm:spPr/>
      <dgm:t>
        <a:bodyPr/>
        <a:lstStyle/>
        <a:p>
          <a:r>
            <a:rPr lang="en-US" b="1"/>
            <a:t>Vertical Fusion </a:t>
          </a:r>
          <a:r>
            <a:rPr lang="en-US"/>
            <a:t>for Data Dependent Kernels</a:t>
          </a:r>
        </a:p>
      </dgm:t>
    </dgm:pt>
    <dgm:pt modelId="{A1ED7F73-F442-4BF8-9118-C26720D55F17}" type="parTrans" cxnId="{EFD4D6A7-89F5-42C7-A648-78D0D9FD22A1}">
      <dgm:prSet/>
      <dgm:spPr/>
      <dgm:t>
        <a:bodyPr/>
        <a:lstStyle/>
        <a:p>
          <a:endParaRPr lang="en-US"/>
        </a:p>
      </dgm:t>
    </dgm:pt>
    <dgm:pt modelId="{45B181BB-1381-49C7-8AE4-85D25379558B}" type="sibTrans" cxnId="{EFD4D6A7-89F5-42C7-A648-78D0D9FD22A1}">
      <dgm:prSet/>
      <dgm:spPr/>
      <dgm:t>
        <a:bodyPr/>
        <a:lstStyle/>
        <a:p>
          <a:endParaRPr lang="en-US"/>
        </a:p>
      </dgm:t>
    </dgm:pt>
    <dgm:pt modelId="{EB29C7DB-05BA-4896-BD09-CD7022C7B95A}">
      <dgm:prSet/>
      <dgm:spPr/>
      <dgm:t>
        <a:bodyPr/>
        <a:lstStyle/>
        <a:p>
          <a:r>
            <a:rPr lang="en-US" b="1"/>
            <a:t>Horizontal Fusion </a:t>
          </a:r>
          <a:r>
            <a:rPr lang="en-US"/>
            <a:t>for Data Independent Kernels</a:t>
          </a:r>
        </a:p>
      </dgm:t>
    </dgm:pt>
    <dgm:pt modelId="{7F4B5656-D844-4EF6-9DAC-0EAC1B8D35FF}" type="parTrans" cxnId="{8279B574-18D8-4297-9702-E829DE834CF1}">
      <dgm:prSet/>
      <dgm:spPr/>
      <dgm:t>
        <a:bodyPr/>
        <a:lstStyle/>
        <a:p>
          <a:endParaRPr lang="en-US"/>
        </a:p>
      </dgm:t>
    </dgm:pt>
    <dgm:pt modelId="{FAD3A39A-81B3-4887-BC8A-9A9955E460F8}" type="sibTrans" cxnId="{8279B574-18D8-4297-9702-E829DE834CF1}">
      <dgm:prSet/>
      <dgm:spPr/>
      <dgm:t>
        <a:bodyPr/>
        <a:lstStyle/>
        <a:p>
          <a:endParaRPr lang="en-US"/>
        </a:p>
      </dgm:t>
    </dgm:pt>
    <dgm:pt modelId="{057AF6CC-D120-4197-BF36-210399DCCD1C}" type="pres">
      <dgm:prSet presAssocID="{CB963EF4-4DD7-4FCB-A4AF-3E99B68A07C4}" presName="root" presStyleCnt="0">
        <dgm:presLayoutVars>
          <dgm:dir/>
          <dgm:resizeHandles val="exact"/>
        </dgm:presLayoutVars>
      </dgm:prSet>
      <dgm:spPr/>
    </dgm:pt>
    <dgm:pt modelId="{0474967D-78BC-4961-B3A3-38C2284530E4}" type="pres">
      <dgm:prSet presAssocID="{CB963EF4-4DD7-4FCB-A4AF-3E99B68A07C4}" presName="container" presStyleCnt="0">
        <dgm:presLayoutVars>
          <dgm:dir/>
          <dgm:resizeHandles val="exact"/>
        </dgm:presLayoutVars>
      </dgm:prSet>
      <dgm:spPr/>
    </dgm:pt>
    <dgm:pt modelId="{F57BA814-D1F9-4385-AEF4-133B536AFE38}" type="pres">
      <dgm:prSet presAssocID="{B25696B8-242C-44A1-96A5-98C5182928F3}" presName="compNode" presStyleCnt="0"/>
      <dgm:spPr/>
    </dgm:pt>
    <dgm:pt modelId="{4A46D0DD-68FF-45F0-89B5-275B72D6F08D}" type="pres">
      <dgm:prSet presAssocID="{B25696B8-242C-44A1-96A5-98C5182928F3}" presName="iconBgRect" presStyleLbl="bgShp" presStyleIdx="0" presStyleCnt="2"/>
      <dgm:spPr/>
    </dgm:pt>
    <dgm:pt modelId="{CF88A229-359A-4F3B-9529-8887B513D088}" type="pres">
      <dgm:prSet presAssocID="{B25696B8-242C-44A1-96A5-98C5182928F3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echa abajo con relleno sólido"/>
        </a:ext>
      </dgm:extLst>
    </dgm:pt>
    <dgm:pt modelId="{689DABE3-05DB-4CBB-B9B5-8830F84800AA}" type="pres">
      <dgm:prSet presAssocID="{B25696B8-242C-44A1-96A5-98C5182928F3}" presName="spaceRect" presStyleCnt="0"/>
      <dgm:spPr/>
    </dgm:pt>
    <dgm:pt modelId="{5B1B65AB-C9FA-4704-AC24-3C64673D8C19}" type="pres">
      <dgm:prSet presAssocID="{B25696B8-242C-44A1-96A5-98C5182928F3}" presName="textRect" presStyleLbl="revTx" presStyleIdx="0" presStyleCnt="2">
        <dgm:presLayoutVars>
          <dgm:chMax val="1"/>
          <dgm:chPref val="1"/>
        </dgm:presLayoutVars>
      </dgm:prSet>
      <dgm:spPr/>
    </dgm:pt>
    <dgm:pt modelId="{906C1558-B367-46F8-ACEB-24F193032A14}" type="pres">
      <dgm:prSet presAssocID="{45B181BB-1381-49C7-8AE4-85D25379558B}" presName="sibTrans" presStyleLbl="sibTrans2D1" presStyleIdx="0" presStyleCnt="0"/>
      <dgm:spPr/>
    </dgm:pt>
    <dgm:pt modelId="{B12F4591-FDEC-45E4-A726-0B9F6786586B}" type="pres">
      <dgm:prSet presAssocID="{EB29C7DB-05BA-4896-BD09-CD7022C7B95A}" presName="compNode" presStyleCnt="0"/>
      <dgm:spPr/>
    </dgm:pt>
    <dgm:pt modelId="{AF23EDA4-4E59-4460-80BD-A8CAB7C9AD09}" type="pres">
      <dgm:prSet presAssocID="{EB29C7DB-05BA-4896-BD09-CD7022C7B95A}" presName="iconBgRect" presStyleLbl="bgShp" presStyleIdx="1" presStyleCnt="2"/>
      <dgm:spPr/>
    </dgm:pt>
    <dgm:pt modelId="{9CA62328-5107-45AD-8BBA-CE74C192738F}" type="pres">
      <dgm:prSet presAssocID="{EB29C7DB-05BA-4896-BD09-CD7022C7B95A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echa derecha con relleno sólido"/>
        </a:ext>
      </dgm:extLst>
    </dgm:pt>
    <dgm:pt modelId="{1E3C7751-C998-4382-914B-B411BE138B8F}" type="pres">
      <dgm:prSet presAssocID="{EB29C7DB-05BA-4896-BD09-CD7022C7B95A}" presName="spaceRect" presStyleCnt="0"/>
      <dgm:spPr/>
    </dgm:pt>
    <dgm:pt modelId="{B20D539D-55E9-488D-BB3E-87FB3235F1CA}" type="pres">
      <dgm:prSet presAssocID="{EB29C7DB-05BA-4896-BD09-CD7022C7B95A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139C1037-C5E9-4FA6-92C8-CC1E9A7E73AC}" type="presOf" srcId="{EB29C7DB-05BA-4896-BD09-CD7022C7B95A}" destId="{B20D539D-55E9-488D-BB3E-87FB3235F1CA}" srcOrd="0" destOrd="0" presId="urn:microsoft.com/office/officeart/2018/2/layout/IconCircleList"/>
    <dgm:cxn modelId="{D2C3053C-7DF3-4CE8-B0D3-9161E447E533}" type="presOf" srcId="{45B181BB-1381-49C7-8AE4-85D25379558B}" destId="{906C1558-B367-46F8-ACEB-24F193032A14}" srcOrd="0" destOrd="0" presId="urn:microsoft.com/office/officeart/2018/2/layout/IconCircleList"/>
    <dgm:cxn modelId="{9655573D-7C3D-4E8A-AC31-55FF5E7ACFE3}" type="presOf" srcId="{CB963EF4-4DD7-4FCB-A4AF-3E99B68A07C4}" destId="{057AF6CC-D120-4197-BF36-210399DCCD1C}" srcOrd="0" destOrd="0" presId="urn:microsoft.com/office/officeart/2018/2/layout/IconCircleList"/>
    <dgm:cxn modelId="{8279B574-18D8-4297-9702-E829DE834CF1}" srcId="{CB963EF4-4DD7-4FCB-A4AF-3E99B68A07C4}" destId="{EB29C7DB-05BA-4896-BD09-CD7022C7B95A}" srcOrd="1" destOrd="0" parTransId="{7F4B5656-D844-4EF6-9DAC-0EAC1B8D35FF}" sibTransId="{FAD3A39A-81B3-4887-BC8A-9A9955E460F8}"/>
    <dgm:cxn modelId="{EFD4D6A7-89F5-42C7-A648-78D0D9FD22A1}" srcId="{CB963EF4-4DD7-4FCB-A4AF-3E99B68A07C4}" destId="{B25696B8-242C-44A1-96A5-98C5182928F3}" srcOrd="0" destOrd="0" parTransId="{A1ED7F73-F442-4BF8-9118-C26720D55F17}" sibTransId="{45B181BB-1381-49C7-8AE4-85D25379558B}"/>
    <dgm:cxn modelId="{2D7031AA-070F-4445-B3F4-1B22794652FF}" type="presOf" srcId="{B25696B8-242C-44A1-96A5-98C5182928F3}" destId="{5B1B65AB-C9FA-4704-AC24-3C64673D8C19}" srcOrd="0" destOrd="0" presId="urn:microsoft.com/office/officeart/2018/2/layout/IconCircleList"/>
    <dgm:cxn modelId="{E28DAB6F-48C4-4200-89A8-62937251B5E3}" type="presParOf" srcId="{057AF6CC-D120-4197-BF36-210399DCCD1C}" destId="{0474967D-78BC-4961-B3A3-38C2284530E4}" srcOrd="0" destOrd="0" presId="urn:microsoft.com/office/officeart/2018/2/layout/IconCircleList"/>
    <dgm:cxn modelId="{CF13DBCE-CB00-403F-A1E2-2F63E02264D3}" type="presParOf" srcId="{0474967D-78BC-4961-B3A3-38C2284530E4}" destId="{F57BA814-D1F9-4385-AEF4-133B536AFE38}" srcOrd="0" destOrd="0" presId="urn:microsoft.com/office/officeart/2018/2/layout/IconCircleList"/>
    <dgm:cxn modelId="{3CE0C723-16CD-42D1-802C-6EF90D24BF3B}" type="presParOf" srcId="{F57BA814-D1F9-4385-AEF4-133B536AFE38}" destId="{4A46D0DD-68FF-45F0-89B5-275B72D6F08D}" srcOrd="0" destOrd="0" presId="urn:microsoft.com/office/officeart/2018/2/layout/IconCircleList"/>
    <dgm:cxn modelId="{3858CB3F-2032-4340-85F7-1E3AE7FEDABA}" type="presParOf" srcId="{F57BA814-D1F9-4385-AEF4-133B536AFE38}" destId="{CF88A229-359A-4F3B-9529-8887B513D088}" srcOrd="1" destOrd="0" presId="urn:microsoft.com/office/officeart/2018/2/layout/IconCircleList"/>
    <dgm:cxn modelId="{859AFDF5-4823-4002-AC40-47D676B850AE}" type="presParOf" srcId="{F57BA814-D1F9-4385-AEF4-133B536AFE38}" destId="{689DABE3-05DB-4CBB-B9B5-8830F84800AA}" srcOrd="2" destOrd="0" presId="urn:microsoft.com/office/officeart/2018/2/layout/IconCircleList"/>
    <dgm:cxn modelId="{D5D3CE7B-9946-456B-B0A3-051FED2BC9D3}" type="presParOf" srcId="{F57BA814-D1F9-4385-AEF4-133B536AFE38}" destId="{5B1B65AB-C9FA-4704-AC24-3C64673D8C19}" srcOrd="3" destOrd="0" presId="urn:microsoft.com/office/officeart/2018/2/layout/IconCircleList"/>
    <dgm:cxn modelId="{561CBFF3-1F9D-40B4-B2B7-E6CC1F42AC29}" type="presParOf" srcId="{0474967D-78BC-4961-B3A3-38C2284530E4}" destId="{906C1558-B367-46F8-ACEB-24F193032A14}" srcOrd="1" destOrd="0" presId="urn:microsoft.com/office/officeart/2018/2/layout/IconCircleList"/>
    <dgm:cxn modelId="{99A711E5-58EC-43D4-98B7-8B9DC3188E7B}" type="presParOf" srcId="{0474967D-78BC-4961-B3A3-38C2284530E4}" destId="{B12F4591-FDEC-45E4-A726-0B9F6786586B}" srcOrd="2" destOrd="0" presId="urn:microsoft.com/office/officeart/2018/2/layout/IconCircleList"/>
    <dgm:cxn modelId="{AC21B87D-4A10-4F63-AF1D-88405D48D10D}" type="presParOf" srcId="{B12F4591-FDEC-45E4-A726-0B9F6786586B}" destId="{AF23EDA4-4E59-4460-80BD-A8CAB7C9AD09}" srcOrd="0" destOrd="0" presId="urn:microsoft.com/office/officeart/2018/2/layout/IconCircleList"/>
    <dgm:cxn modelId="{91F96BD6-B905-4584-BB25-2C96B5A7D54D}" type="presParOf" srcId="{B12F4591-FDEC-45E4-A726-0B9F6786586B}" destId="{9CA62328-5107-45AD-8BBA-CE74C192738F}" srcOrd="1" destOrd="0" presId="urn:microsoft.com/office/officeart/2018/2/layout/IconCircleList"/>
    <dgm:cxn modelId="{54F89472-241C-4145-9B3B-9738515D2EBB}" type="presParOf" srcId="{B12F4591-FDEC-45E4-A726-0B9F6786586B}" destId="{1E3C7751-C998-4382-914B-B411BE138B8F}" srcOrd="2" destOrd="0" presId="urn:microsoft.com/office/officeart/2018/2/layout/IconCircleList"/>
    <dgm:cxn modelId="{510DD9A4-4B08-40CF-9CFE-354DFC34F16D}" type="presParOf" srcId="{B12F4591-FDEC-45E4-A726-0B9F6786586B}" destId="{B20D539D-55E9-488D-BB3E-87FB3235F1CA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E8604343-70F7-4ADB-BD34-9B006FCD493F}" type="doc">
      <dgm:prSet loTypeId="urn:microsoft.com/office/officeart/2005/8/layout/vList5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5E0F9E6A-B146-4249-84FB-4CDC0EB3B621}">
      <dgm:prSet/>
      <dgm:spPr/>
      <dgm:t>
        <a:bodyPr/>
        <a:lstStyle/>
        <a:p>
          <a:r>
            <a:rPr lang="en-US"/>
            <a:t>Generic Vertical Fusion (GVF)</a:t>
          </a:r>
        </a:p>
      </dgm:t>
    </dgm:pt>
    <dgm:pt modelId="{A13A6855-1A04-4A77-9786-5F67C464416E}" type="parTrans" cxnId="{886C6837-5015-4918-A879-EACAD1210934}">
      <dgm:prSet/>
      <dgm:spPr/>
      <dgm:t>
        <a:bodyPr/>
        <a:lstStyle/>
        <a:p>
          <a:endParaRPr lang="en-US"/>
        </a:p>
      </dgm:t>
    </dgm:pt>
    <dgm:pt modelId="{E3AA7D3F-64AD-4C21-9FD6-4211D0C9AED9}" type="sibTrans" cxnId="{886C6837-5015-4918-A879-EACAD1210934}">
      <dgm:prSet/>
      <dgm:spPr/>
      <dgm:t>
        <a:bodyPr/>
        <a:lstStyle/>
        <a:p>
          <a:endParaRPr lang="en-US"/>
        </a:p>
      </dgm:t>
    </dgm:pt>
    <dgm:pt modelId="{0167215A-47C5-43DE-8FF3-CA456F748E22}">
      <dgm:prSet/>
      <dgm:spPr/>
      <dgm:t>
        <a:bodyPr/>
        <a:lstStyle/>
        <a:p>
          <a:r>
            <a:rPr lang="en-US"/>
            <a:t>Divergent Horizontal Fusion (DHF)</a:t>
          </a:r>
        </a:p>
      </dgm:t>
    </dgm:pt>
    <dgm:pt modelId="{F2583C2B-01AA-4451-BDCE-853F15BD5E07}" type="parTrans" cxnId="{D3C6F95B-C916-460F-A828-BCE60E184FEF}">
      <dgm:prSet/>
      <dgm:spPr/>
      <dgm:t>
        <a:bodyPr/>
        <a:lstStyle/>
        <a:p>
          <a:endParaRPr lang="en-US"/>
        </a:p>
      </dgm:t>
    </dgm:pt>
    <dgm:pt modelId="{4853A0DF-7A13-4E64-8374-E4BECD684C67}" type="sibTrans" cxnId="{D3C6F95B-C916-460F-A828-BCE60E184FEF}">
      <dgm:prSet/>
      <dgm:spPr/>
      <dgm:t>
        <a:bodyPr/>
        <a:lstStyle/>
        <a:p>
          <a:endParaRPr lang="en-US"/>
        </a:p>
      </dgm:t>
    </dgm:pt>
    <dgm:pt modelId="{5C05B102-9B98-4179-8071-54D7E0D090CA}">
      <dgm:prSet/>
      <dgm:spPr/>
      <dgm:t>
        <a:bodyPr/>
        <a:lstStyle/>
        <a:p>
          <a:r>
            <a:rPr lang="en-US"/>
            <a:t>Backwards Generic Vertical Fusion (BGVF)</a:t>
          </a:r>
        </a:p>
      </dgm:t>
    </dgm:pt>
    <dgm:pt modelId="{F96E7676-D648-414D-8491-858031122EA3}" type="parTrans" cxnId="{D62C056C-872F-4C66-8D80-6B5425C4C133}">
      <dgm:prSet/>
      <dgm:spPr/>
      <dgm:t>
        <a:bodyPr/>
        <a:lstStyle/>
        <a:p>
          <a:endParaRPr lang="en-US"/>
        </a:p>
      </dgm:t>
    </dgm:pt>
    <dgm:pt modelId="{46E88AEE-CF7E-4DEF-8288-27DF7938218F}" type="sibTrans" cxnId="{D62C056C-872F-4C66-8D80-6B5425C4C133}">
      <dgm:prSet/>
      <dgm:spPr/>
      <dgm:t>
        <a:bodyPr/>
        <a:lstStyle/>
        <a:p>
          <a:endParaRPr lang="en-US"/>
        </a:p>
      </dgm:t>
    </dgm:pt>
    <dgm:pt modelId="{03ED3D11-8DF6-4CC7-9147-A85EAC6D7BEA}">
      <dgm:prSet/>
      <dgm:spPr/>
      <dgm:t>
        <a:bodyPr/>
        <a:lstStyle/>
        <a:p>
          <a:r>
            <a:rPr lang="en-US"/>
            <a:t>Automatic Thread Coarsening (ATC)</a:t>
          </a:r>
        </a:p>
      </dgm:t>
    </dgm:pt>
    <dgm:pt modelId="{A6C76B68-38A2-497F-BC05-59EEE75B0482}" type="parTrans" cxnId="{59A2D346-A2E3-4C2A-A1F3-BC800C223F01}">
      <dgm:prSet/>
      <dgm:spPr/>
      <dgm:t>
        <a:bodyPr/>
        <a:lstStyle/>
        <a:p>
          <a:endParaRPr lang="en-US"/>
        </a:p>
      </dgm:t>
    </dgm:pt>
    <dgm:pt modelId="{8D8FD99F-9846-4A09-BCDC-718FADA01B77}" type="sibTrans" cxnId="{59A2D346-A2E3-4C2A-A1F3-BC800C223F01}">
      <dgm:prSet/>
      <dgm:spPr/>
      <dgm:t>
        <a:bodyPr/>
        <a:lstStyle/>
        <a:p>
          <a:endParaRPr lang="en-US"/>
        </a:p>
      </dgm:t>
    </dgm:pt>
    <dgm:pt modelId="{05F5E838-1B50-47DC-9B90-680B5C351B60}" type="pres">
      <dgm:prSet presAssocID="{E8604343-70F7-4ADB-BD34-9B006FCD493F}" presName="Name0" presStyleCnt="0">
        <dgm:presLayoutVars>
          <dgm:dir/>
          <dgm:animLvl val="lvl"/>
          <dgm:resizeHandles val="exact"/>
        </dgm:presLayoutVars>
      </dgm:prSet>
      <dgm:spPr/>
    </dgm:pt>
    <dgm:pt modelId="{00B95E99-CA8A-467B-8316-95199C3FAF08}" type="pres">
      <dgm:prSet presAssocID="{5E0F9E6A-B146-4249-84FB-4CDC0EB3B621}" presName="linNode" presStyleCnt="0"/>
      <dgm:spPr/>
    </dgm:pt>
    <dgm:pt modelId="{F919BE34-D9D1-4D47-AA6B-0B1392DF45DC}" type="pres">
      <dgm:prSet presAssocID="{5E0F9E6A-B146-4249-84FB-4CDC0EB3B621}" presName="parentText" presStyleLbl="node1" presStyleIdx="0" presStyleCnt="4" custScaleX="188901">
        <dgm:presLayoutVars>
          <dgm:chMax val="1"/>
          <dgm:bulletEnabled val="1"/>
        </dgm:presLayoutVars>
      </dgm:prSet>
      <dgm:spPr/>
    </dgm:pt>
    <dgm:pt modelId="{00BD51F4-D18D-4114-BB4C-2A507E27A08A}" type="pres">
      <dgm:prSet presAssocID="{E3AA7D3F-64AD-4C21-9FD6-4211D0C9AED9}" presName="sp" presStyleCnt="0"/>
      <dgm:spPr/>
    </dgm:pt>
    <dgm:pt modelId="{A67B54B6-B586-4DCE-B8E6-EBBB6427D20A}" type="pres">
      <dgm:prSet presAssocID="{0167215A-47C5-43DE-8FF3-CA456F748E22}" presName="linNode" presStyleCnt="0"/>
      <dgm:spPr/>
    </dgm:pt>
    <dgm:pt modelId="{28F48DE4-8EDD-4898-B28A-0609CD4C9FDD}" type="pres">
      <dgm:prSet presAssocID="{0167215A-47C5-43DE-8FF3-CA456F748E22}" presName="parentText" presStyleLbl="node1" presStyleIdx="1" presStyleCnt="4" custScaleX="188901">
        <dgm:presLayoutVars>
          <dgm:chMax val="1"/>
          <dgm:bulletEnabled val="1"/>
        </dgm:presLayoutVars>
      </dgm:prSet>
      <dgm:spPr/>
    </dgm:pt>
    <dgm:pt modelId="{C05F5BD6-7133-4B17-B06B-1B34BD939EF8}" type="pres">
      <dgm:prSet presAssocID="{4853A0DF-7A13-4E64-8374-E4BECD684C67}" presName="sp" presStyleCnt="0"/>
      <dgm:spPr/>
    </dgm:pt>
    <dgm:pt modelId="{BF782F3D-DFCB-435E-869E-7E61D49AFDAF}" type="pres">
      <dgm:prSet presAssocID="{5C05B102-9B98-4179-8071-54D7E0D090CA}" presName="linNode" presStyleCnt="0"/>
      <dgm:spPr/>
    </dgm:pt>
    <dgm:pt modelId="{4A3FACED-84E9-42E4-B3F6-76D83EAE202B}" type="pres">
      <dgm:prSet presAssocID="{5C05B102-9B98-4179-8071-54D7E0D090CA}" presName="parentText" presStyleLbl="node1" presStyleIdx="2" presStyleCnt="4" custScaleX="189830">
        <dgm:presLayoutVars>
          <dgm:chMax val="1"/>
          <dgm:bulletEnabled val="1"/>
        </dgm:presLayoutVars>
      </dgm:prSet>
      <dgm:spPr/>
    </dgm:pt>
    <dgm:pt modelId="{8055F065-6F02-42A5-A96B-01EAACDDD0DE}" type="pres">
      <dgm:prSet presAssocID="{46E88AEE-CF7E-4DEF-8288-27DF7938218F}" presName="sp" presStyleCnt="0"/>
      <dgm:spPr/>
    </dgm:pt>
    <dgm:pt modelId="{EF9E4A0F-A2A4-4EA7-B92D-331CBD499DFC}" type="pres">
      <dgm:prSet presAssocID="{03ED3D11-8DF6-4CC7-9147-A85EAC6D7BEA}" presName="linNode" presStyleCnt="0"/>
      <dgm:spPr/>
    </dgm:pt>
    <dgm:pt modelId="{2A5FF04E-21D5-41B3-9FA3-04A3F9F69BBC}" type="pres">
      <dgm:prSet presAssocID="{03ED3D11-8DF6-4CC7-9147-A85EAC6D7BEA}" presName="parentText" presStyleLbl="node1" presStyleIdx="3" presStyleCnt="4" custScaleX="189492">
        <dgm:presLayoutVars>
          <dgm:chMax val="1"/>
          <dgm:bulletEnabled val="1"/>
        </dgm:presLayoutVars>
      </dgm:prSet>
      <dgm:spPr/>
    </dgm:pt>
  </dgm:ptLst>
  <dgm:cxnLst>
    <dgm:cxn modelId="{073E0A25-E83B-4446-A9BA-28237C798C1F}" type="presOf" srcId="{03ED3D11-8DF6-4CC7-9147-A85EAC6D7BEA}" destId="{2A5FF04E-21D5-41B3-9FA3-04A3F9F69BBC}" srcOrd="0" destOrd="0" presId="urn:microsoft.com/office/officeart/2005/8/layout/vList5"/>
    <dgm:cxn modelId="{45895D2C-BF23-4189-B41F-E99D47A622F7}" type="presOf" srcId="{5C05B102-9B98-4179-8071-54D7E0D090CA}" destId="{4A3FACED-84E9-42E4-B3F6-76D83EAE202B}" srcOrd="0" destOrd="0" presId="urn:microsoft.com/office/officeart/2005/8/layout/vList5"/>
    <dgm:cxn modelId="{886C6837-5015-4918-A879-EACAD1210934}" srcId="{E8604343-70F7-4ADB-BD34-9B006FCD493F}" destId="{5E0F9E6A-B146-4249-84FB-4CDC0EB3B621}" srcOrd="0" destOrd="0" parTransId="{A13A6855-1A04-4A77-9786-5F67C464416E}" sibTransId="{E3AA7D3F-64AD-4C21-9FD6-4211D0C9AED9}"/>
    <dgm:cxn modelId="{D3C6F95B-C916-460F-A828-BCE60E184FEF}" srcId="{E8604343-70F7-4ADB-BD34-9B006FCD493F}" destId="{0167215A-47C5-43DE-8FF3-CA456F748E22}" srcOrd="1" destOrd="0" parTransId="{F2583C2B-01AA-4451-BDCE-853F15BD5E07}" sibTransId="{4853A0DF-7A13-4E64-8374-E4BECD684C67}"/>
    <dgm:cxn modelId="{59A2D346-A2E3-4C2A-A1F3-BC800C223F01}" srcId="{E8604343-70F7-4ADB-BD34-9B006FCD493F}" destId="{03ED3D11-8DF6-4CC7-9147-A85EAC6D7BEA}" srcOrd="3" destOrd="0" parTransId="{A6C76B68-38A2-497F-BC05-59EEE75B0482}" sibTransId="{8D8FD99F-9846-4A09-BCDC-718FADA01B77}"/>
    <dgm:cxn modelId="{6E73C269-752B-4D75-ADA0-1433F8556109}" type="presOf" srcId="{E8604343-70F7-4ADB-BD34-9B006FCD493F}" destId="{05F5E838-1B50-47DC-9B90-680B5C351B60}" srcOrd="0" destOrd="0" presId="urn:microsoft.com/office/officeart/2005/8/layout/vList5"/>
    <dgm:cxn modelId="{D62C056C-872F-4C66-8D80-6B5425C4C133}" srcId="{E8604343-70F7-4ADB-BD34-9B006FCD493F}" destId="{5C05B102-9B98-4179-8071-54D7E0D090CA}" srcOrd="2" destOrd="0" parTransId="{F96E7676-D648-414D-8491-858031122EA3}" sibTransId="{46E88AEE-CF7E-4DEF-8288-27DF7938218F}"/>
    <dgm:cxn modelId="{3D38AD8D-7C07-4B39-B060-18BEC6D76CE4}" type="presOf" srcId="{0167215A-47C5-43DE-8FF3-CA456F748E22}" destId="{28F48DE4-8EDD-4898-B28A-0609CD4C9FDD}" srcOrd="0" destOrd="0" presId="urn:microsoft.com/office/officeart/2005/8/layout/vList5"/>
    <dgm:cxn modelId="{2B3A76DB-48BC-430D-B7AA-7D1D57A83846}" type="presOf" srcId="{5E0F9E6A-B146-4249-84FB-4CDC0EB3B621}" destId="{F919BE34-D9D1-4D47-AA6B-0B1392DF45DC}" srcOrd="0" destOrd="0" presId="urn:microsoft.com/office/officeart/2005/8/layout/vList5"/>
    <dgm:cxn modelId="{1137E7BD-DE0D-4E76-A4F5-6928643DDF13}" type="presParOf" srcId="{05F5E838-1B50-47DC-9B90-680B5C351B60}" destId="{00B95E99-CA8A-467B-8316-95199C3FAF08}" srcOrd="0" destOrd="0" presId="urn:microsoft.com/office/officeart/2005/8/layout/vList5"/>
    <dgm:cxn modelId="{2361725D-7957-4EED-9946-76CCFFA5A210}" type="presParOf" srcId="{00B95E99-CA8A-467B-8316-95199C3FAF08}" destId="{F919BE34-D9D1-4D47-AA6B-0B1392DF45DC}" srcOrd="0" destOrd="0" presId="urn:microsoft.com/office/officeart/2005/8/layout/vList5"/>
    <dgm:cxn modelId="{D63039EF-1A7A-4067-B683-970CA1D22953}" type="presParOf" srcId="{05F5E838-1B50-47DC-9B90-680B5C351B60}" destId="{00BD51F4-D18D-4114-BB4C-2A507E27A08A}" srcOrd="1" destOrd="0" presId="urn:microsoft.com/office/officeart/2005/8/layout/vList5"/>
    <dgm:cxn modelId="{FD4EE773-7D34-4392-AAD0-695D83561D6E}" type="presParOf" srcId="{05F5E838-1B50-47DC-9B90-680B5C351B60}" destId="{A67B54B6-B586-4DCE-B8E6-EBBB6427D20A}" srcOrd="2" destOrd="0" presId="urn:microsoft.com/office/officeart/2005/8/layout/vList5"/>
    <dgm:cxn modelId="{C02AFEBE-48AA-43CA-96F6-3387ED58C3A4}" type="presParOf" srcId="{A67B54B6-B586-4DCE-B8E6-EBBB6427D20A}" destId="{28F48DE4-8EDD-4898-B28A-0609CD4C9FDD}" srcOrd="0" destOrd="0" presId="urn:microsoft.com/office/officeart/2005/8/layout/vList5"/>
    <dgm:cxn modelId="{8D0F9BF9-EF2A-4477-84A0-58AF3E479819}" type="presParOf" srcId="{05F5E838-1B50-47DC-9B90-680B5C351B60}" destId="{C05F5BD6-7133-4B17-B06B-1B34BD939EF8}" srcOrd="3" destOrd="0" presId="urn:microsoft.com/office/officeart/2005/8/layout/vList5"/>
    <dgm:cxn modelId="{A616BD8B-7AA9-44C5-BBD8-550F742EC848}" type="presParOf" srcId="{05F5E838-1B50-47DC-9B90-680B5C351B60}" destId="{BF782F3D-DFCB-435E-869E-7E61D49AFDAF}" srcOrd="4" destOrd="0" presId="urn:microsoft.com/office/officeart/2005/8/layout/vList5"/>
    <dgm:cxn modelId="{6DDB8568-120F-4A98-8E12-9F81FF0DBA54}" type="presParOf" srcId="{BF782F3D-DFCB-435E-869E-7E61D49AFDAF}" destId="{4A3FACED-84E9-42E4-B3F6-76D83EAE202B}" srcOrd="0" destOrd="0" presId="urn:microsoft.com/office/officeart/2005/8/layout/vList5"/>
    <dgm:cxn modelId="{9EC8E271-A637-4BE6-923C-0A2D72D3960F}" type="presParOf" srcId="{05F5E838-1B50-47DC-9B90-680B5C351B60}" destId="{8055F065-6F02-42A5-A96B-01EAACDDD0DE}" srcOrd="5" destOrd="0" presId="urn:microsoft.com/office/officeart/2005/8/layout/vList5"/>
    <dgm:cxn modelId="{F39D6DEE-3DAF-4AAC-82BA-BB98C0C9C260}" type="presParOf" srcId="{05F5E838-1B50-47DC-9B90-680B5C351B60}" destId="{EF9E4A0F-A2A4-4EA7-B92D-331CBD499DFC}" srcOrd="6" destOrd="0" presId="urn:microsoft.com/office/officeart/2005/8/layout/vList5"/>
    <dgm:cxn modelId="{1FC5438F-6537-4948-BDE6-4EA597C4C63C}" type="presParOf" srcId="{EF9E4A0F-A2A4-4EA7-B92D-331CBD499DFC}" destId="{2A5FF04E-21D5-41B3-9FA3-04A3F9F69BBC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9770A3-C978-4E04-9B1C-F52D157143BC}">
      <dsp:nvSpPr>
        <dsp:cNvPr id="0" name=""/>
        <dsp:cNvSpPr/>
      </dsp:nvSpPr>
      <dsp:spPr>
        <a:xfrm rot="5400000">
          <a:off x="-179747" y="180063"/>
          <a:ext cx="1198317" cy="838822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BSC</a:t>
          </a:r>
        </a:p>
      </dsp:txBody>
      <dsp:txXfrm rot="-5400000">
        <a:off x="1" y="419726"/>
        <a:ext cx="838822" cy="359495"/>
      </dsp:txXfrm>
    </dsp:sp>
    <dsp:sp modelId="{9A8714FB-9447-4E99-B942-A365E7F48C16}">
      <dsp:nvSpPr>
        <dsp:cNvPr id="0" name=""/>
        <dsp:cNvSpPr/>
      </dsp:nvSpPr>
      <dsp:spPr>
        <a:xfrm rot="5400000">
          <a:off x="5287757" y="-4448620"/>
          <a:ext cx="778906" cy="967677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/>
            <a:t>3D convolutions in OpenCL, CUDA and OmpSs</a:t>
          </a:r>
        </a:p>
      </dsp:txBody>
      <dsp:txXfrm rot="-5400000">
        <a:off x="838822" y="38338"/>
        <a:ext cx="9638754" cy="702860"/>
      </dsp:txXfrm>
    </dsp:sp>
    <dsp:sp modelId="{46F5E710-D539-4B73-A278-077339B88EFC}">
      <dsp:nvSpPr>
        <dsp:cNvPr id="0" name=""/>
        <dsp:cNvSpPr/>
      </dsp:nvSpPr>
      <dsp:spPr>
        <a:xfrm rot="5400000">
          <a:off x="-179747" y="1230859"/>
          <a:ext cx="1198317" cy="838822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UB</a:t>
          </a:r>
        </a:p>
      </dsp:txBody>
      <dsp:txXfrm rot="-5400000">
        <a:off x="1" y="1470522"/>
        <a:ext cx="838822" cy="359495"/>
      </dsp:txXfrm>
    </dsp:sp>
    <dsp:sp modelId="{E87F36C4-A83C-4B7E-9F3A-5371B74D4203}">
      <dsp:nvSpPr>
        <dsp:cNvPr id="0" name=""/>
        <dsp:cNvSpPr/>
      </dsp:nvSpPr>
      <dsp:spPr>
        <a:xfrm rot="5400000">
          <a:off x="5287757" y="-3397823"/>
          <a:ext cx="778906" cy="967677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/>
            <a:t>Teaching assistant 9 years teaching OpenCL/CUDA and other CS topics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/>
            <a:t>2 papers (OpenCL)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/>
            <a:t>First OpenSource library: SimpleOpenCL</a:t>
          </a:r>
        </a:p>
      </dsp:txBody>
      <dsp:txXfrm rot="-5400000">
        <a:off x="838822" y="1089135"/>
        <a:ext cx="9638754" cy="702860"/>
      </dsp:txXfrm>
    </dsp:sp>
    <dsp:sp modelId="{39A27D94-C024-4C65-93B2-BA90B4E13FC4}">
      <dsp:nvSpPr>
        <dsp:cNvPr id="0" name=""/>
        <dsp:cNvSpPr/>
      </dsp:nvSpPr>
      <dsp:spPr>
        <a:xfrm rot="5400000">
          <a:off x="-179747" y="2281656"/>
          <a:ext cx="1198317" cy="838822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StreamHPC</a:t>
          </a:r>
        </a:p>
      </dsp:txBody>
      <dsp:txXfrm rot="-5400000">
        <a:off x="1" y="2521319"/>
        <a:ext cx="838822" cy="359495"/>
      </dsp:txXfrm>
    </dsp:sp>
    <dsp:sp modelId="{B4D9C83D-1547-45D8-B927-BA5EDB4ED160}">
      <dsp:nvSpPr>
        <dsp:cNvPr id="0" name=""/>
        <dsp:cNvSpPr/>
      </dsp:nvSpPr>
      <dsp:spPr>
        <a:xfrm rot="5400000">
          <a:off x="5287757" y="-2347027"/>
          <a:ext cx="778906" cy="967677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/>
            <a:t>Porting Boost Compute (OpenCL) to HSA and HAS-IL</a:t>
          </a:r>
        </a:p>
      </dsp:txBody>
      <dsp:txXfrm rot="-5400000">
        <a:off x="838822" y="2139931"/>
        <a:ext cx="9638754" cy="702860"/>
      </dsp:txXfrm>
    </dsp:sp>
    <dsp:sp modelId="{D3BC86B7-3D63-433E-864F-3EDCD75490D1}">
      <dsp:nvSpPr>
        <dsp:cNvPr id="0" name=""/>
        <dsp:cNvSpPr/>
      </dsp:nvSpPr>
      <dsp:spPr>
        <a:xfrm rot="5400000">
          <a:off x="-179747" y="3332452"/>
          <a:ext cx="1198317" cy="838822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AutomaticTV 2016 – Today</a:t>
          </a:r>
        </a:p>
      </dsp:txBody>
      <dsp:txXfrm rot="-5400000">
        <a:off x="1" y="3572115"/>
        <a:ext cx="838822" cy="359495"/>
      </dsp:txXfrm>
    </dsp:sp>
    <dsp:sp modelId="{C50E430C-1FF9-4E16-BBB1-74C5967FF359}">
      <dsp:nvSpPr>
        <dsp:cNvPr id="0" name=""/>
        <dsp:cNvSpPr/>
      </dsp:nvSpPr>
      <dsp:spPr>
        <a:xfrm rot="5400000">
          <a:off x="5287757" y="-1296230"/>
          <a:ext cx="778906" cy="967677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/>
            <a:t>AutomaticTV: soft real time, C++ and CUDA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/>
            <a:t>New OpenSource libraries cvGPUSpeedup and the Fused Kernel library -&gt; paper on the way!</a:t>
          </a:r>
        </a:p>
      </dsp:txBody>
      <dsp:txXfrm rot="-5400000">
        <a:off x="838822" y="3190728"/>
        <a:ext cx="9638754" cy="70286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9B6845-AC44-4504-A6CC-D7DEA993E746}">
      <dsp:nvSpPr>
        <dsp:cNvPr id="0" name=""/>
        <dsp:cNvSpPr/>
      </dsp:nvSpPr>
      <dsp:spPr>
        <a:xfrm>
          <a:off x="0" y="2124"/>
          <a:ext cx="3785616" cy="1402286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51435" rIns="102870" bIns="5143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>
              <a:solidFill>
                <a:schemeClr val="bg1"/>
              </a:solidFill>
            </a:rPr>
            <a:t>Summary of already seen concepts</a:t>
          </a:r>
        </a:p>
      </dsp:txBody>
      <dsp:txXfrm>
        <a:off x="68454" y="70578"/>
        <a:ext cx="3648708" cy="1265378"/>
      </dsp:txXfrm>
    </dsp:sp>
    <dsp:sp modelId="{E99E1FCF-97F3-4E68-B491-B26AA3C19624}">
      <dsp:nvSpPr>
        <dsp:cNvPr id="0" name=""/>
        <dsp:cNvSpPr/>
      </dsp:nvSpPr>
      <dsp:spPr>
        <a:xfrm>
          <a:off x="0" y="1474525"/>
          <a:ext cx="3785616" cy="1402286"/>
        </a:xfrm>
        <a:prstGeom prst="roundRect">
          <a:avLst/>
        </a:prstGeom>
        <a:solidFill>
          <a:schemeClr val="accent2">
            <a:hueOff val="3221807"/>
            <a:satOff val="-9246"/>
            <a:lumOff val="-1480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51435" rIns="102870" bIns="5143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Main story: why would a “CUDA ninja” want to create libraries?</a:t>
          </a:r>
        </a:p>
      </dsp:txBody>
      <dsp:txXfrm>
        <a:off x="68454" y="1542979"/>
        <a:ext cx="3648708" cy="1265378"/>
      </dsp:txXfrm>
    </dsp:sp>
    <dsp:sp modelId="{413B8674-2690-49EA-A7E9-F3875BEB2190}">
      <dsp:nvSpPr>
        <dsp:cNvPr id="0" name=""/>
        <dsp:cNvSpPr/>
      </dsp:nvSpPr>
      <dsp:spPr>
        <a:xfrm rot="5400000">
          <a:off x="6589693" y="283077"/>
          <a:ext cx="1121829" cy="6729984"/>
        </a:xfrm>
        <a:prstGeom prst="round2Same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55245" rIns="110490" bIns="55245" numCol="1" spcCol="1270" anchor="ctr" anchorCtr="0">
          <a:noAutofit/>
        </a:bodyPr>
        <a:lstStyle/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900" kern="1200"/>
            <a:t>GPU communication utility</a:t>
          </a:r>
        </a:p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900" kern="1200"/>
            <a:t>GPU kernel libraries</a:t>
          </a:r>
        </a:p>
      </dsp:txBody>
      <dsp:txXfrm rot="-5400000">
        <a:off x="3785616" y="3141918"/>
        <a:ext cx="6675221" cy="1012303"/>
      </dsp:txXfrm>
    </dsp:sp>
    <dsp:sp modelId="{38EF80C8-5C0D-46CC-8104-DAB0BADE8287}">
      <dsp:nvSpPr>
        <dsp:cNvPr id="0" name=""/>
        <dsp:cNvSpPr/>
      </dsp:nvSpPr>
      <dsp:spPr>
        <a:xfrm>
          <a:off x="0" y="2946926"/>
          <a:ext cx="3785616" cy="1402286"/>
        </a:xfrm>
        <a:prstGeom prst="roundRect">
          <a:avLst/>
        </a:prstGeom>
        <a:solidFill>
          <a:schemeClr val="accent2">
            <a:hueOff val="6443614"/>
            <a:satOff val="-18493"/>
            <a:lumOff val="-29609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51435" rIns="102870" bIns="5143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Use cases:</a:t>
          </a:r>
        </a:p>
      </dsp:txBody>
      <dsp:txXfrm>
        <a:off x="68454" y="3015380"/>
        <a:ext cx="3648708" cy="126537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690849-6A36-46E8-AA14-204B5F473896}">
      <dsp:nvSpPr>
        <dsp:cNvPr id="0" name=""/>
        <dsp:cNvSpPr/>
      </dsp:nvSpPr>
      <dsp:spPr>
        <a:xfrm>
          <a:off x="0" y="0"/>
          <a:ext cx="8097012" cy="78324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cudaMemcpyAsync -&gt; D2H, H2D, D2D</a:t>
          </a:r>
        </a:p>
      </dsp:txBody>
      <dsp:txXfrm>
        <a:off x="22940" y="22940"/>
        <a:ext cx="7160195" cy="737360"/>
      </dsp:txXfrm>
    </dsp:sp>
    <dsp:sp modelId="{55C05E9D-C007-441B-B20C-AC4FAA1130FF}">
      <dsp:nvSpPr>
        <dsp:cNvPr id="0" name=""/>
        <dsp:cNvSpPr/>
      </dsp:nvSpPr>
      <dsp:spPr>
        <a:xfrm>
          <a:off x="604647" y="892024"/>
          <a:ext cx="8097012" cy="78324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CUDA Streams</a:t>
          </a:r>
        </a:p>
      </dsp:txBody>
      <dsp:txXfrm>
        <a:off x="627587" y="914964"/>
        <a:ext cx="6937378" cy="737360"/>
      </dsp:txXfrm>
    </dsp:sp>
    <dsp:sp modelId="{7BC73C7D-DD57-4434-9630-9E638754E879}">
      <dsp:nvSpPr>
        <dsp:cNvPr id="0" name=""/>
        <dsp:cNvSpPr/>
      </dsp:nvSpPr>
      <dsp:spPr>
        <a:xfrm>
          <a:off x="1209293" y="1784048"/>
          <a:ext cx="8097012" cy="78324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GPU DRAM latencies and latency hiding</a:t>
          </a:r>
        </a:p>
      </dsp:txBody>
      <dsp:txXfrm>
        <a:off x="1232233" y="1806988"/>
        <a:ext cx="6937378" cy="737360"/>
      </dsp:txXfrm>
    </dsp:sp>
    <dsp:sp modelId="{55083640-046B-4201-A4EF-237C10A099F6}">
      <dsp:nvSpPr>
        <dsp:cNvPr id="0" name=""/>
        <dsp:cNvSpPr/>
      </dsp:nvSpPr>
      <dsp:spPr>
        <a:xfrm>
          <a:off x="1813940" y="2676072"/>
          <a:ext cx="8097012" cy="78324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Memory bound and Compute bound Kernels</a:t>
          </a:r>
        </a:p>
      </dsp:txBody>
      <dsp:txXfrm>
        <a:off x="1836880" y="2699012"/>
        <a:ext cx="6937378" cy="737360"/>
      </dsp:txXfrm>
    </dsp:sp>
    <dsp:sp modelId="{F538C239-658C-4208-9F1F-E21F66767076}">
      <dsp:nvSpPr>
        <dsp:cNvPr id="0" name=""/>
        <dsp:cNvSpPr/>
      </dsp:nvSpPr>
      <dsp:spPr>
        <a:xfrm>
          <a:off x="2418587" y="3568097"/>
          <a:ext cx="8097012" cy="78324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Kernel Fusion: Vertical</a:t>
          </a:r>
        </a:p>
      </dsp:txBody>
      <dsp:txXfrm>
        <a:off x="2441527" y="3591037"/>
        <a:ext cx="6937378" cy="737360"/>
      </dsp:txXfrm>
    </dsp:sp>
    <dsp:sp modelId="{8CC2D8BC-FDE1-49EC-AA93-00817281196B}">
      <dsp:nvSpPr>
        <dsp:cNvPr id="0" name=""/>
        <dsp:cNvSpPr/>
      </dsp:nvSpPr>
      <dsp:spPr>
        <a:xfrm>
          <a:off x="7587905" y="572200"/>
          <a:ext cx="509106" cy="509106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7702454" y="572200"/>
        <a:ext cx="280008" cy="383102"/>
      </dsp:txXfrm>
    </dsp:sp>
    <dsp:sp modelId="{7C3EB733-0A5A-44D0-8C0C-EDD6704C522D}">
      <dsp:nvSpPr>
        <dsp:cNvPr id="0" name=""/>
        <dsp:cNvSpPr/>
      </dsp:nvSpPr>
      <dsp:spPr>
        <a:xfrm>
          <a:off x="8192552" y="1464225"/>
          <a:ext cx="509106" cy="509106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8307101" y="1464225"/>
        <a:ext cx="280008" cy="383102"/>
      </dsp:txXfrm>
    </dsp:sp>
    <dsp:sp modelId="{A208CD0F-87C0-4406-A7EC-40F206384189}">
      <dsp:nvSpPr>
        <dsp:cNvPr id="0" name=""/>
        <dsp:cNvSpPr/>
      </dsp:nvSpPr>
      <dsp:spPr>
        <a:xfrm>
          <a:off x="8797199" y="2343195"/>
          <a:ext cx="509106" cy="509106"/>
        </a:xfrm>
        <a:prstGeom prst="downArrow">
          <a:avLst>
            <a:gd name="adj1" fmla="val 55000"/>
            <a:gd name="adj2" fmla="val 45000"/>
          </a:avLst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8911748" y="2343195"/>
        <a:ext cx="280008" cy="383102"/>
      </dsp:txXfrm>
    </dsp:sp>
    <dsp:sp modelId="{00F71218-0155-4E1D-8979-D43865314D09}">
      <dsp:nvSpPr>
        <dsp:cNvPr id="0" name=""/>
        <dsp:cNvSpPr/>
      </dsp:nvSpPr>
      <dsp:spPr>
        <a:xfrm>
          <a:off x="9401846" y="3243922"/>
          <a:ext cx="509106" cy="509106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9516395" y="3243922"/>
        <a:ext cx="280008" cy="38310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AE644A-3DAC-486E-84E3-38ED7178207F}">
      <dsp:nvSpPr>
        <dsp:cNvPr id="0" name=""/>
        <dsp:cNvSpPr/>
      </dsp:nvSpPr>
      <dsp:spPr>
        <a:xfrm>
          <a:off x="0" y="2124"/>
          <a:ext cx="3785616" cy="1402286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59055" rIns="118110" bIns="5905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Summary of already seen concepts</a:t>
          </a:r>
        </a:p>
      </dsp:txBody>
      <dsp:txXfrm>
        <a:off x="68454" y="70578"/>
        <a:ext cx="3648708" cy="1265378"/>
      </dsp:txXfrm>
    </dsp:sp>
    <dsp:sp modelId="{10957003-CD2A-4367-8041-C076E30F9746}">
      <dsp:nvSpPr>
        <dsp:cNvPr id="0" name=""/>
        <dsp:cNvSpPr/>
      </dsp:nvSpPr>
      <dsp:spPr>
        <a:xfrm>
          <a:off x="0" y="1474525"/>
          <a:ext cx="3785616" cy="1402286"/>
        </a:xfrm>
        <a:prstGeom prst="roundRect">
          <a:avLst/>
        </a:prstGeom>
        <a:solidFill>
          <a:schemeClr val="accent2">
            <a:hueOff val="3221807"/>
            <a:satOff val="-9246"/>
            <a:lumOff val="-1480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59055" rIns="118110" bIns="5905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Main story: libraries</a:t>
          </a:r>
        </a:p>
      </dsp:txBody>
      <dsp:txXfrm>
        <a:off x="68454" y="1542979"/>
        <a:ext cx="3648708" cy="1265378"/>
      </dsp:txXfrm>
    </dsp:sp>
    <dsp:sp modelId="{9E27C5A4-DD90-4924-82E3-9F2488EEF942}">
      <dsp:nvSpPr>
        <dsp:cNvPr id="0" name=""/>
        <dsp:cNvSpPr/>
      </dsp:nvSpPr>
      <dsp:spPr>
        <a:xfrm rot="5400000">
          <a:off x="6589693" y="283077"/>
          <a:ext cx="1121829" cy="6729984"/>
        </a:xfrm>
        <a:prstGeom prst="round2Same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55245" rIns="110490" bIns="55245" numCol="1" spcCol="1270" anchor="ctr" anchorCtr="0">
          <a:noAutofit/>
        </a:bodyPr>
        <a:lstStyle/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900" kern="1200"/>
            <a:t>GPU communication utility</a:t>
          </a:r>
        </a:p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900" kern="1200"/>
            <a:t>GPU kernel libraries</a:t>
          </a:r>
        </a:p>
      </dsp:txBody>
      <dsp:txXfrm rot="-5400000">
        <a:off x="3785616" y="3141918"/>
        <a:ext cx="6675221" cy="1012303"/>
      </dsp:txXfrm>
    </dsp:sp>
    <dsp:sp modelId="{1ECEAAF2-C0BE-40FD-98F5-E46EB4DF0210}">
      <dsp:nvSpPr>
        <dsp:cNvPr id="0" name=""/>
        <dsp:cNvSpPr/>
      </dsp:nvSpPr>
      <dsp:spPr>
        <a:xfrm>
          <a:off x="0" y="2946926"/>
          <a:ext cx="3785616" cy="1402286"/>
        </a:xfrm>
        <a:prstGeom prst="roundRect">
          <a:avLst/>
        </a:prstGeom>
        <a:solidFill>
          <a:schemeClr val="accent2">
            <a:hueOff val="6443614"/>
            <a:satOff val="-18493"/>
            <a:lumOff val="-29609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59055" rIns="118110" bIns="5905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Use cases:</a:t>
          </a:r>
        </a:p>
      </dsp:txBody>
      <dsp:txXfrm>
        <a:off x="68454" y="3015380"/>
        <a:ext cx="3648708" cy="126537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CF0E40-1323-4B7F-9572-F0FE06201B79}">
      <dsp:nvSpPr>
        <dsp:cNvPr id="0" name=""/>
        <dsp:cNvSpPr/>
      </dsp:nvSpPr>
      <dsp:spPr>
        <a:xfrm>
          <a:off x="0" y="2124"/>
          <a:ext cx="3785616" cy="1402286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59055" rIns="118110" bIns="5905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Summary of already seen concepts</a:t>
          </a:r>
        </a:p>
      </dsp:txBody>
      <dsp:txXfrm>
        <a:off x="68454" y="70578"/>
        <a:ext cx="3648708" cy="1265378"/>
      </dsp:txXfrm>
    </dsp:sp>
    <dsp:sp modelId="{2F6904D5-B0FB-484A-AC87-AD49A7AB9072}">
      <dsp:nvSpPr>
        <dsp:cNvPr id="0" name=""/>
        <dsp:cNvSpPr/>
      </dsp:nvSpPr>
      <dsp:spPr>
        <a:xfrm>
          <a:off x="0" y="1474525"/>
          <a:ext cx="3785616" cy="1402286"/>
        </a:xfrm>
        <a:prstGeom prst="roundRect">
          <a:avLst/>
        </a:prstGeom>
        <a:solidFill>
          <a:schemeClr val="accent2">
            <a:hueOff val="3221807"/>
            <a:satOff val="-9246"/>
            <a:lumOff val="-1480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59055" rIns="118110" bIns="5905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Main story: libraries</a:t>
          </a:r>
        </a:p>
      </dsp:txBody>
      <dsp:txXfrm>
        <a:off x="68454" y="1542979"/>
        <a:ext cx="3648708" cy="1265378"/>
      </dsp:txXfrm>
    </dsp:sp>
    <dsp:sp modelId="{D142A13A-1AC6-4B32-BFD8-FFEFAC3CDF75}">
      <dsp:nvSpPr>
        <dsp:cNvPr id="0" name=""/>
        <dsp:cNvSpPr/>
      </dsp:nvSpPr>
      <dsp:spPr>
        <a:xfrm rot="5400000">
          <a:off x="6589693" y="283077"/>
          <a:ext cx="1121829" cy="6729984"/>
        </a:xfrm>
        <a:prstGeom prst="round2Same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55245" rIns="110490" bIns="55245" numCol="1" spcCol="1270" anchor="ctr" anchorCtr="0">
          <a:noAutofit/>
        </a:bodyPr>
        <a:lstStyle/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900" kern="1200">
              <a:highlight>
                <a:srgbClr val="FFFF00"/>
              </a:highlight>
            </a:rPr>
            <a:t>GPU communication utility</a:t>
          </a:r>
        </a:p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900" kern="1200"/>
            <a:t>GPU kernel libraries</a:t>
          </a:r>
        </a:p>
      </dsp:txBody>
      <dsp:txXfrm rot="-5400000">
        <a:off x="3785616" y="3141918"/>
        <a:ext cx="6675221" cy="1012303"/>
      </dsp:txXfrm>
    </dsp:sp>
    <dsp:sp modelId="{F4F04753-690B-4A91-962A-7612060CFE84}">
      <dsp:nvSpPr>
        <dsp:cNvPr id="0" name=""/>
        <dsp:cNvSpPr/>
      </dsp:nvSpPr>
      <dsp:spPr>
        <a:xfrm>
          <a:off x="0" y="2946926"/>
          <a:ext cx="3785616" cy="1402286"/>
        </a:xfrm>
        <a:prstGeom prst="roundRect">
          <a:avLst/>
        </a:prstGeom>
        <a:solidFill>
          <a:schemeClr val="accent2">
            <a:hueOff val="6443614"/>
            <a:satOff val="-18493"/>
            <a:lumOff val="-29609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59055" rIns="118110" bIns="5905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Use cases:</a:t>
          </a:r>
        </a:p>
      </dsp:txBody>
      <dsp:txXfrm>
        <a:off x="68454" y="3015380"/>
        <a:ext cx="3648708" cy="126537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CF0E40-1323-4B7F-9572-F0FE06201B79}">
      <dsp:nvSpPr>
        <dsp:cNvPr id="0" name=""/>
        <dsp:cNvSpPr/>
      </dsp:nvSpPr>
      <dsp:spPr>
        <a:xfrm>
          <a:off x="0" y="2124"/>
          <a:ext cx="3785616" cy="1402286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59055" rIns="118110" bIns="5905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Summary of already seen concepts</a:t>
          </a:r>
        </a:p>
      </dsp:txBody>
      <dsp:txXfrm>
        <a:off x="68454" y="70578"/>
        <a:ext cx="3648708" cy="1265378"/>
      </dsp:txXfrm>
    </dsp:sp>
    <dsp:sp modelId="{2F6904D5-B0FB-484A-AC87-AD49A7AB9072}">
      <dsp:nvSpPr>
        <dsp:cNvPr id="0" name=""/>
        <dsp:cNvSpPr/>
      </dsp:nvSpPr>
      <dsp:spPr>
        <a:xfrm>
          <a:off x="0" y="1474525"/>
          <a:ext cx="3785616" cy="1402286"/>
        </a:xfrm>
        <a:prstGeom prst="roundRect">
          <a:avLst/>
        </a:prstGeom>
        <a:solidFill>
          <a:schemeClr val="accent2">
            <a:hueOff val="3221807"/>
            <a:satOff val="-9246"/>
            <a:lumOff val="-1480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59055" rIns="118110" bIns="5905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Main story: libraries</a:t>
          </a:r>
        </a:p>
      </dsp:txBody>
      <dsp:txXfrm>
        <a:off x="68454" y="1542979"/>
        <a:ext cx="3648708" cy="1265378"/>
      </dsp:txXfrm>
    </dsp:sp>
    <dsp:sp modelId="{D142A13A-1AC6-4B32-BFD8-FFEFAC3CDF75}">
      <dsp:nvSpPr>
        <dsp:cNvPr id="0" name=""/>
        <dsp:cNvSpPr/>
      </dsp:nvSpPr>
      <dsp:spPr>
        <a:xfrm rot="5400000">
          <a:off x="6589693" y="283077"/>
          <a:ext cx="1121829" cy="6729984"/>
        </a:xfrm>
        <a:prstGeom prst="round2Same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55245" rIns="110490" bIns="55245" numCol="1" spcCol="1270" anchor="ctr" anchorCtr="0">
          <a:noAutofit/>
        </a:bodyPr>
        <a:lstStyle/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900" kern="1200" dirty="0"/>
            <a:t>GPU communication utility</a:t>
          </a:r>
        </a:p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900" kern="1200" dirty="0">
              <a:highlight>
                <a:srgbClr val="FFFF00"/>
              </a:highlight>
            </a:rPr>
            <a:t>GPU kernel libraries</a:t>
          </a:r>
        </a:p>
      </dsp:txBody>
      <dsp:txXfrm rot="-5400000">
        <a:off x="3785616" y="3141918"/>
        <a:ext cx="6675221" cy="1012303"/>
      </dsp:txXfrm>
    </dsp:sp>
    <dsp:sp modelId="{F4F04753-690B-4A91-962A-7612060CFE84}">
      <dsp:nvSpPr>
        <dsp:cNvPr id="0" name=""/>
        <dsp:cNvSpPr/>
      </dsp:nvSpPr>
      <dsp:spPr>
        <a:xfrm>
          <a:off x="0" y="2946926"/>
          <a:ext cx="3785616" cy="1402286"/>
        </a:xfrm>
        <a:prstGeom prst="roundRect">
          <a:avLst/>
        </a:prstGeom>
        <a:solidFill>
          <a:schemeClr val="accent2">
            <a:hueOff val="6443614"/>
            <a:satOff val="-18493"/>
            <a:lumOff val="-29609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59055" rIns="118110" bIns="5905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Use cases:</a:t>
          </a:r>
        </a:p>
      </dsp:txBody>
      <dsp:txXfrm>
        <a:off x="68454" y="3015380"/>
        <a:ext cx="3648708" cy="1265378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46D0DD-68FF-45F0-89B5-275B72D6F08D}">
      <dsp:nvSpPr>
        <dsp:cNvPr id="0" name=""/>
        <dsp:cNvSpPr/>
      </dsp:nvSpPr>
      <dsp:spPr>
        <a:xfrm>
          <a:off x="212335" y="1507711"/>
          <a:ext cx="1335915" cy="1335915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F88A229-359A-4F3B-9529-8887B513D088}">
      <dsp:nvSpPr>
        <dsp:cNvPr id="0" name=""/>
        <dsp:cNvSpPr/>
      </dsp:nvSpPr>
      <dsp:spPr>
        <a:xfrm>
          <a:off x="492877" y="1788253"/>
          <a:ext cx="774830" cy="77483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1B65AB-C9FA-4704-AC24-3C64673D8C19}">
      <dsp:nvSpPr>
        <dsp:cNvPr id="0" name=""/>
        <dsp:cNvSpPr/>
      </dsp:nvSpPr>
      <dsp:spPr>
        <a:xfrm>
          <a:off x="1834517" y="1507711"/>
          <a:ext cx="3148942" cy="13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/>
            <a:t>Vertical Fusion </a:t>
          </a:r>
          <a:r>
            <a:rPr lang="en-US" sz="2400" kern="1200"/>
            <a:t>for Data Dependent Kernels</a:t>
          </a:r>
        </a:p>
      </dsp:txBody>
      <dsp:txXfrm>
        <a:off x="1834517" y="1507711"/>
        <a:ext cx="3148942" cy="1335915"/>
      </dsp:txXfrm>
    </dsp:sp>
    <dsp:sp modelId="{AF23EDA4-4E59-4460-80BD-A8CAB7C9AD09}">
      <dsp:nvSpPr>
        <dsp:cNvPr id="0" name=""/>
        <dsp:cNvSpPr/>
      </dsp:nvSpPr>
      <dsp:spPr>
        <a:xfrm>
          <a:off x="5532139" y="1507711"/>
          <a:ext cx="1335915" cy="1335915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CA62328-5107-45AD-8BBA-CE74C192738F}">
      <dsp:nvSpPr>
        <dsp:cNvPr id="0" name=""/>
        <dsp:cNvSpPr/>
      </dsp:nvSpPr>
      <dsp:spPr>
        <a:xfrm>
          <a:off x="5812681" y="1788253"/>
          <a:ext cx="774830" cy="77483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0D539D-55E9-488D-BB3E-87FB3235F1CA}">
      <dsp:nvSpPr>
        <dsp:cNvPr id="0" name=""/>
        <dsp:cNvSpPr/>
      </dsp:nvSpPr>
      <dsp:spPr>
        <a:xfrm>
          <a:off x="7154322" y="1507711"/>
          <a:ext cx="3148942" cy="13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/>
            <a:t>Horizontal Fusion </a:t>
          </a:r>
          <a:r>
            <a:rPr lang="en-US" sz="2400" kern="1200"/>
            <a:t>for Data Independent Kernels</a:t>
          </a:r>
        </a:p>
      </dsp:txBody>
      <dsp:txXfrm>
        <a:off x="7154322" y="1507711"/>
        <a:ext cx="3148942" cy="1335915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19BE34-D9D1-4D47-AA6B-0B1392DF45DC}">
      <dsp:nvSpPr>
        <dsp:cNvPr id="0" name=""/>
        <dsp:cNvSpPr/>
      </dsp:nvSpPr>
      <dsp:spPr>
        <a:xfrm>
          <a:off x="1664682" y="2177"/>
          <a:ext cx="7151066" cy="1047465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55245" rIns="110490" bIns="5524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Generic Vertical Fusion (GVF)</a:t>
          </a:r>
        </a:p>
      </dsp:txBody>
      <dsp:txXfrm>
        <a:off x="1715815" y="53310"/>
        <a:ext cx="7048800" cy="945199"/>
      </dsp:txXfrm>
    </dsp:sp>
    <dsp:sp modelId="{28F48DE4-8EDD-4898-B28A-0609CD4C9FDD}">
      <dsp:nvSpPr>
        <dsp:cNvPr id="0" name=""/>
        <dsp:cNvSpPr/>
      </dsp:nvSpPr>
      <dsp:spPr>
        <a:xfrm>
          <a:off x="1664682" y="1102016"/>
          <a:ext cx="7151066" cy="1047465"/>
        </a:xfrm>
        <a:prstGeom prst="roundRect">
          <a:avLst/>
        </a:prstGeom>
        <a:solidFill>
          <a:schemeClr val="accent5">
            <a:hueOff val="-4050717"/>
            <a:satOff val="-275"/>
            <a:lumOff val="654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55245" rIns="110490" bIns="5524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Divergent Horizontal Fusion (DHF)</a:t>
          </a:r>
        </a:p>
      </dsp:txBody>
      <dsp:txXfrm>
        <a:off x="1715815" y="1153149"/>
        <a:ext cx="7048800" cy="945199"/>
      </dsp:txXfrm>
    </dsp:sp>
    <dsp:sp modelId="{4A3FACED-84E9-42E4-B3F6-76D83EAE202B}">
      <dsp:nvSpPr>
        <dsp:cNvPr id="0" name=""/>
        <dsp:cNvSpPr/>
      </dsp:nvSpPr>
      <dsp:spPr>
        <a:xfrm>
          <a:off x="1664682" y="2201855"/>
          <a:ext cx="7186234" cy="1047465"/>
        </a:xfrm>
        <a:prstGeom prst="roundRect">
          <a:avLst/>
        </a:prstGeom>
        <a:solidFill>
          <a:schemeClr val="accent5">
            <a:hueOff val="-8101434"/>
            <a:satOff val="-551"/>
            <a:lumOff val="1307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55245" rIns="110490" bIns="5524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Backwards Generic Vertical Fusion (BGVF)</a:t>
          </a:r>
        </a:p>
      </dsp:txBody>
      <dsp:txXfrm>
        <a:off x="1715815" y="2252988"/>
        <a:ext cx="7083968" cy="945199"/>
      </dsp:txXfrm>
    </dsp:sp>
    <dsp:sp modelId="{2A5FF04E-21D5-41B3-9FA3-04A3F9F69BBC}">
      <dsp:nvSpPr>
        <dsp:cNvPr id="0" name=""/>
        <dsp:cNvSpPr/>
      </dsp:nvSpPr>
      <dsp:spPr>
        <a:xfrm>
          <a:off x="1664682" y="3301694"/>
          <a:ext cx="7173439" cy="1047465"/>
        </a:xfrm>
        <a:prstGeom prst="roundRect">
          <a:avLst/>
        </a:prstGeom>
        <a:solidFill>
          <a:schemeClr val="accent5">
            <a:hueOff val="-12152150"/>
            <a:satOff val="-826"/>
            <a:lumOff val="196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55245" rIns="110490" bIns="5524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Automatic Thread Coarsening (ATC)</a:t>
          </a:r>
        </a:p>
      </dsp:txBody>
      <dsp:txXfrm>
        <a:off x="1715815" y="3352827"/>
        <a:ext cx="7071173" cy="94519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7C42FF-1459-4CCE-ADA3-E34D1057AA70}" type="datetimeFigureOut">
              <a:rPr lang="en-US" smtClean="0"/>
              <a:t>17-Mar-24</a:t>
            </a:fld>
            <a:endParaRPr lang="en-U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F5DC58-3163-470C-909D-48A479A167D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2355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Been working for 8 years</a:t>
            </a:r>
          </a:p>
          <a:p>
            <a:r>
              <a:rPr lang="en-US"/>
              <a:t>Soft real time application</a:t>
            </a:r>
          </a:p>
          <a:p>
            <a:r>
              <a:rPr lang="en-US"/>
              <a:t>AutomaticTV -&gt; Automatic sports production</a:t>
            </a:r>
          </a:p>
          <a:p>
            <a:r>
              <a:rPr lang="en-US"/>
              <a:t>All code is C++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F5DC58-3163-470C-909D-48A479A167D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5987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F5DC58-3163-470C-909D-48A479A167D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0733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F5DC58-3163-470C-909D-48A479A167D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5518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Model Producer Consumer</a:t>
            </a:r>
          </a:p>
          <a:p>
            <a:endParaRPr lang="en-US"/>
          </a:p>
          <a:p>
            <a:r>
              <a:rPr lang="en-US"/>
              <a:t>We have a Producer Thread, a Consumer Thread and a Producer-Consumer Buffer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F5DC58-3163-470C-909D-48A479A167D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3105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More complexirty but: implement once, and forget about it</a:t>
            </a:r>
          </a:p>
          <a:p>
            <a:endParaRPr lang="en-US"/>
          </a:p>
          <a:p>
            <a:r>
              <a:rPr lang="en-US"/>
              <a:t>Benefits:</a:t>
            </a:r>
          </a:p>
          <a:p>
            <a:r>
              <a:rPr lang="en-US"/>
              <a:t>Skip a copy</a:t>
            </a:r>
          </a:p>
          <a:p>
            <a:r>
              <a:rPr lang="en-US"/>
              <a:t>Allocate less memory</a:t>
            </a:r>
          </a:p>
          <a:p>
            <a:endParaRPr lang="en-U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F5DC58-3163-470C-909D-48A479A167D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7786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Nsight Systems timeline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F5DC58-3163-470C-909D-48A479A167DE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0024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/>
              <a:t>I was doing repetitive work under the clock.</a:t>
            </a:r>
          </a:p>
          <a:p>
            <a:pPr marL="171450" indent="-171450">
              <a:buFontTx/>
              <a:buChar char="-"/>
            </a:pPr>
            <a:endParaRPr lang="en-US"/>
          </a:p>
          <a:p>
            <a:pPr marL="0" indent="0">
              <a:buFontTx/>
              <a:buNone/>
            </a:pPr>
            <a:r>
              <a:rPr lang="en-US"/>
              <a:t>I realized I had to put my knowledge in the shape of utilities/libraries, that the rest of the team can use, without knowing CUDA.</a:t>
            </a:r>
          </a:p>
          <a:p>
            <a:pPr marL="0" indent="0">
              <a:buFontTx/>
              <a:buNone/>
            </a:pPr>
            <a:endParaRPr lang="en-U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F5DC58-3163-470C-909D-48A479A167D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3572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3 Main IDEAS:</a:t>
            </a:r>
          </a:p>
          <a:p>
            <a:r>
              <a:rPr lang="en-US"/>
              <a:t>1 Fast CPU scheduling, wait at the end of the iteration</a:t>
            </a:r>
          </a:p>
          <a:p>
            <a:r>
              <a:rPr lang="en-US"/>
              <a:t>2 Make this work on multi GPU!! -&gt; communication</a:t>
            </a:r>
          </a:p>
          <a:p>
            <a:r>
              <a:rPr lang="en-US"/>
              <a:t>3 Most kernels are heavily memory bound</a:t>
            </a:r>
          </a:p>
          <a:p>
            <a:endParaRPr lang="en-U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F5DC58-3163-470C-909D-48A479A167D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2373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The more abstraction usually less performance</a:t>
            </a:r>
          </a:p>
          <a:p>
            <a:r>
              <a:rPr lang="en-US"/>
              <a:t>The more performance usually less abstraction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F5DC58-3163-470C-909D-48A479A167D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2989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Which is the level of abstraction your target users want/need?</a:t>
            </a:r>
          </a:p>
          <a:p>
            <a:r>
              <a:rPr lang="en-US"/>
              <a:t>Which API’s are they using?</a:t>
            </a:r>
          </a:p>
          <a:p>
            <a:r>
              <a:rPr lang="en-US"/>
              <a:t>Which concepts do they know?</a:t>
            </a:r>
          </a:p>
          <a:p>
            <a:r>
              <a:rPr lang="en-US"/>
              <a:t>What level of performance do they need?</a:t>
            </a:r>
          </a:p>
          <a:p>
            <a:r>
              <a:rPr lang="en-US"/>
              <a:t>What is acceptable, and what is painful fo them?</a:t>
            </a:r>
          </a:p>
          <a:p>
            <a:endParaRPr lang="en-U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F5DC58-3163-470C-909D-48A479A167D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90604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You defined a great abstraction, but programmers don’t want to use it, because it’s very different from what they already know.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F5DC58-3163-470C-909D-48A479A167D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5879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Motivation: provide utilities/libraries, so the final user can modify the code, and always get the best performance</a:t>
            </a:r>
          </a:p>
          <a:p>
            <a:endParaRPr lang="en-US"/>
          </a:p>
          <a:p>
            <a:r>
              <a:rPr lang="en-US"/>
              <a:t>Problem to solve: we discussed the kind of problems that the specific application has</a:t>
            </a:r>
          </a:p>
          <a:p>
            <a:endParaRPr lang="en-US"/>
          </a:p>
          <a:p>
            <a:r>
              <a:rPr lang="en-US"/>
              <a:t>Challenges: discussed the typical challenges when creating utilities and libraries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F5DC58-3163-470C-909D-48A479A167D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9753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F5DC58-3163-470C-909D-48A479A167D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5467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For a given spot in the code, memory spaces Source and Destination can change, according to the system where the code is executed.</a:t>
            </a:r>
          </a:p>
          <a:p>
            <a:endParaRPr lang="en-US"/>
          </a:p>
          <a:p>
            <a:r>
              <a:rPr lang="en-US"/>
              <a:t>Same line of code should work for any configuration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F5DC58-3163-470C-909D-48A479A167D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7827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238988-1602-7E16-BE76-18D4D2AAB4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76B3C9B-E8BF-1658-33E0-EDA9D7CCEC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1C9DE16-3E1D-9FE2-7509-39D67814F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B7D39-4813-4DB5-9B2B-26A2092F9945}" type="datetimeFigureOut">
              <a:rPr lang="en-US" smtClean="0"/>
              <a:t>17-Mar-24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1630A54-C751-4CC7-179B-64201763DD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5F2B371-A09D-9BC4-E4B0-E135FFF7FD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C1D74-DC33-4EA2-94C5-757A5989554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2654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38961AF-5E74-0D99-CF7A-0CA8EDE1F7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CB965B6C-1607-3560-9EDE-DA4A49A281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7609832-8C7C-712E-C4EB-C24D712CB6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B7D39-4813-4DB5-9B2B-26A2092F9945}" type="datetimeFigureOut">
              <a:rPr lang="en-US" smtClean="0"/>
              <a:t>17-Mar-24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451D573-6279-FBC8-9970-EFF4673080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3FD6B72-12EA-98F0-41E7-1E727F847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C1D74-DC33-4EA2-94C5-757A5989554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3998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3013F878-FC58-C8CD-0887-55EEF5DE41B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3A477C45-D925-D951-AD9F-A53D44BB36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9113AAD-44C4-F0A6-866B-11C5E66E93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B7D39-4813-4DB5-9B2B-26A2092F9945}" type="datetimeFigureOut">
              <a:rPr lang="en-US" smtClean="0"/>
              <a:t>17-Mar-24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CFB9C35-CB5C-85B4-F341-B3B3044988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DC0DCF3-4790-F5C6-C469-2523494F1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C1D74-DC33-4EA2-94C5-757A5989554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69858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BEFF23-FED5-C184-A4F9-BABCA0424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5184AB2-5E2F-081A-3A9E-299E8D69BA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1F5498F-E0B9-4FF7-22E7-A7C0F5A1FF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B7D39-4813-4DB5-9B2B-26A2092F9945}" type="datetimeFigureOut">
              <a:rPr lang="en-US" smtClean="0"/>
              <a:t>17-Mar-24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5BD1CD3-0194-D13E-E525-21746D4C66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BA282E3-5FC8-248F-6D75-8DECF1C603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C1D74-DC33-4EA2-94C5-757A5989554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9487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56DE76-4718-F937-91EF-EB8A8A98A8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7E0A25C-FF8E-1DAB-CC67-4570793E80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14B0528-3A44-C671-7D64-4AD5EF14CF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B7D39-4813-4DB5-9B2B-26A2092F9945}" type="datetimeFigureOut">
              <a:rPr lang="en-US" smtClean="0"/>
              <a:t>17-Mar-24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4B94376-E06B-8A61-9AE8-FB290ED030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968E6D6-3B28-A34E-75BB-EF4403E4C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C1D74-DC33-4EA2-94C5-757A5989554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9169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D52BE9-DC93-52CB-690A-438CA8BAA4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20E42F8-CE67-1946-BB4F-D3DE4BFB2F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6E2E5D82-A520-9708-A78C-D7B2EB1CA1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43D9ED0-8168-5389-4C7A-7E8A50F86C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B7D39-4813-4DB5-9B2B-26A2092F9945}" type="datetimeFigureOut">
              <a:rPr lang="en-US" smtClean="0"/>
              <a:t>17-Mar-24</a:t>
            </a:fld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06C1B74-1A90-52BD-752F-AA7AC2BFD9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314C643A-B70F-84F1-B35E-9354CE28CC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C1D74-DC33-4EA2-94C5-757A5989554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6003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5F16DD-0A20-269B-40D1-8B7E7F0384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5DC469D-487C-4B3E-711F-3B88661E3B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1781CDF-CE6E-CA75-8B3F-420FAA3C88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C6E2E5D1-E247-AA6D-067A-157614B4593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3B0BD242-66C2-0611-FCAA-EA2EB1197E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D3778C39-1D16-FC3B-08B4-845AB7DD25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B7D39-4813-4DB5-9B2B-26A2092F9945}" type="datetimeFigureOut">
              <a:rPr lang="en-US" smtClean="0"/>
              <a:t>17-Mar-24</a:t>
            </a:fld>
            <a:endParaRPr lang="en-U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B0AD8D3A-0CE6-0C00-5782-9A18D62181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67E13EEE-A17D-3330-F05A-9BCB106CEB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C1D74-DC33-4EA2-94C5-757A5989554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864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1F5DB8-C60D-8A87-63E3-142925C35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B8D04BE6-CF77-2316-DB98-9C569D4E7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B7D39-4813-4DB5-9B2B-26A2092F9945}" type="datetimeFigureOut">
              <a:rPr lang="en-US" smtClean="0"/>
              <a:t>17-Mar-24</a:t>
            </a:fld>
            <a:endParaRPr lang="en-U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4739E28E-75F4-A243-EE89-78151F096E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B9084D2D-02C2-8DFE-7AAC-3F63A50216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C1D74-DC33-4EA2-94C5-757A5989554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1020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635DF5B5-383C-8FA8-EF7E-6A13925B93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B7D39-4813-4DB5-9B2B-26A2092F9945}" type="datetimeFigureOut">
              <a:rPr lang="en-US" smtClean="0"/>
              <a:t>17-Mar-24</a:t>
            </a:fld>
            <a:endParaRPr lang="en-U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8566C1FB-E941-B6C8-B064-491A985699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8146EAD-4A50-150E-245C-64A474AFCF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C1D74-DC33-4EA2-94C5-757A5989554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6652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225436-7798-E1BD-85CA-60E1D7D17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E398646-0104-F7DB-9ED6-161E5AA3B9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BC0A57A-99DE-1228-AACE-7F55E15068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72F104C1-C508-63E9-7A27-6306F181BC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B7D39-4813-4DB5-9B2B-26A2092F9945}" type="datetimeFigureOut">
              <a:rPr lang="en-US" smtClean="0"/>
              <a:t>17-Mar-24</a:t>
            </a:fld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2C0B861-AFB2-F259-ADBB-FA83D0F041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F1169CC-952F-0267-7483-70E93EF268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C1D74-DC33-4EA2-94C5-757A5989554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0324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00D1DB8-1D65-7FF9-E976-B0718149AC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60E90F26-6969-5660-0441-CCB72946030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D67BE914-649C-2285-F6AC-F559477436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9709731-5881-2EC9-AF7C-B3493C8BFB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B7D39-4813-4DB5-9B2B-26A2092F9945}" type="datetimeFigureOut">
              <a:rPr lang="en-US" smtClean="0"/>
              <a:t>17-Mar-24</a:t>
            </a:fld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579E0D6-BC11-B740-BB40-BE2CC27FAC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1EEB4D5-5804-D8FF-33BB-7C840A46D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C1D74-DC33-4EA2-94C5-757A5989554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7104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14114650-A561-EB6D-F1AC-3279E9371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19413CD-6FBC-0F4E-1292-497A6CE012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5AC7F0B-E9BB-6783-F20A-8E153B1B250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91B7D39-4813-4DB5-9B2B-26A2092F9945}" type="datetimeFigureOut">
              <a:rPr lang="en-US" smtClean="0"/>
              <a:t>17-Mar-24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F7274C0-0926-E697-66C9-80E6EC1C50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97A4BE2-C227-4134-C98D-BCCD538700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0FC1D74-DC33-4EA2-94C5-757A5989554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4231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7" Type="http://schemas.openxmlformats.org/officeDocument/2006/relationships/image" Target="../media/image20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10" Type="http://schemas.openxmlformats.org/officeDocument/2006/relationships/image" Target="../media/image23.png"/><Relationship Id="rId4" Type="http://schemas.openxmlformats.org/officeDocument/2006/relationships/image" Target="../media/image16.svg"/><Relationship Id="rId9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wallpaperflare.com/search?wallpaper=geforce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tecnoserviceworld.it/funzionamento-del-resizable-bar/" TargetMode="Externa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nvidia.com/nccl" TargetMode="External"/><Relationship Id="rId2" Type="http://schemas.openxmlformats.org/officeDocument/2006/relationships/hyperlink" Target="https://developer.nvidia.com/deepstream-sdk" TargetMode="Externa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orousg/cvGPUSpeedup" TargetMode="External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sv/ninja-tecknad-serie-tecken-rolig-2024214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Twemoji_1f609.svg" TargetMode="External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sv/ninja-tecknad-serie-tecken-rolig-2024214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pixabay.com/sv/ninja-tecknad-serie-tecken-rolig-2024214/" TargetMode="Externa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609FF9A-4FCE-468E-A86A-C9AB525EAE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0">
            <a:extLst>
              <a:ext uri="{FF2B5EF4-FFF2-40B4-BE49-F238E27FC236}">
                <a16:creationId xmlns:a16="http://schemas.microsoft.com/office/drawing/2014/main" id="{021E12D4-3A88-428D-8E5E-AF1AFD923D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C43129-6C98-69D0-8901-7E2B95C42A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t="976" b="13797"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184367F-32EC-E47E-0E9B-C315936ED1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914402"/>
            <a:ext cx="10515600" cy="2985923"/>
          </a:xfrm>
        </p:spPr>
        <p:txBody>
          <a:bodyPr>
            <a:normAutofit/>
          </a:bodyPr>
          <a:lstStyle/>
          <a:p>
            <a:r>
              <a:rPr lang="en-US" sz="5200">
                <a:solidFill>
                  <a:srgbClr val="FFFFFF"/>
                </a:solidFill>
              </a:rPr>
              <a:t>Lecture 10: Building production ready CUDA libraries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6BFEEFC-71C4-8225-2741-7593D56E28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4072040"/>
            <a:ext cx="10515600" cy="1384310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A computer architecture aware programming perspective</a:t>
            </a:r>
          </a:p>
          <a:p>
            <a:r>
              <a:rPr lang="en-US">
                <a:solidFill>
                  <a:srgbClr val="FFFFFF"/>
                </a:solidFill>
              </a:rPr>
              <a:t>Oscar Amoros Huguet</a:t>
            </a:r>
          </a:p>
        </p:txBody>
      </p:sp>
    </p:spTree>
    <p:extLst>
      <p:ext uri="{BB962C8B-B14F-4D97-AF65-F5344CB8AC3E}">
        <p14:creationId xmlns:p14="http://schemas.microsoft.com/office/powerpoint/2010/main" val="3852242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E0A643-5E3A-DBF9-6E70-DA5A82E8B2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Main story: problem</a:t>
            </a:r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76149D93-BEBF-D659-BE7E-4B8001210A2B}"/>
              </a:ext>
            </a:extLst>
          </p:cNvPr>
          <p:cNvSpPr/>
          <p:nvPr/>
        </p:nvSpPr>
        <p:spPr>
          <a:xfrm>
            <a:off x="4598942" y="3408792"/>
            <a:ext cx="914400" cy="91440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FE078DF5-15A1-F9A3-1FD7-8F106391C219}"/>
              </a:ext>
            </a:extLst>
          </p:cNvPr>
          <p:cNvSpPr/>
          <p:nvPr/>
        </p:nvSpPr>
        <p:spPr>
          <a:xfrm>
            <a:off x="7550482" y="3424059"/>
            <a:ext cx="914400" cy="91440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3B8DEFF3-1D42-ED26-25C2-DE7AA9B677EE}"/>
              </a:ext>
            </a:extLst>
          </p:cNvPr>
          <p:cNvSpPr/>
          <p:nvPr/>
        </p:nvSpPr>
        <p:spPr>
          <a:xfrm>
            <a:off x="8929080" y="3439945"/>
            <a:ext cx="914400" cy="91440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C7416A68-D650-E895-5D50-2D4E6311BD9A}"/>
              </a:ext>
            </a:extLst>
          </p:cNvPr>
          <p:cNvSpPr/>
          <p:nvPr/>
        </p:nvSpPr>
        <p:spPr>
          <a:xfrm>
            <a:off x="10372460" y="3434893"/>
            <a:ext cx="914400" cy="91440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98EC2214-6868-AAF7-F9FE-32F28E01A2B7}"/>
              </a:ext>
            </a:extLst>
          </p:cNvPr>
          <p:cNvSpPr/>
          <p:nvPr/>
        </p:nvSpPr>
        <p:spPr>
          <a:xfrm>
            <a:off x="1429696" y="1626894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A67EDBEC-E2CF-D7B1-068D-76844ED324E3}"/>
              </a:ext>
            </a:extLst>
          </p:cNvPr>
          <p:cNvSpPr/>
          <p:nvPr/>
        </p:nvSpPr>
        <p:spPr>
          <a:xfrm>
            <a:off x="3016845" y="1626894"/>
            <a:ext cx="914400" cy="91440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C5F5D29F-8E50-F930-6C71-29ABE168B111}"/>
              </a:ext>
            </a:extLst>
          </p:cNvPr>
          <p:cNvSpPr/>
          <p:nvPr/>
        </p:nvSpPr>
        <p:spPr>
          <a:xfrm>
            <a:off x="6175990" y="3454891"/>
            <a:ext cx="939868" cy="82220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lecha: a la derecha 16">
            <a:extLst>
              <a:ext uri="{FF2B5EF4-FFF2-40B4-BE49-F238E27FC236}">
                <a16:creationId xmlns:a16="http://schemas.microsoft.com/office/drawing/2014/main" id="{61169CA8-5D63-14B6-0DC5-662DB8880724}"/>
              </a:ext>
            </a:extLst>
          </p:cNvPr>
          <p:cNvSpPr/>
          <p:nvPr/>
        </p:nvSpPr>
        <p:spPr>
          <a:xfrm>
            <a:off x="2463237" y="1780162"/>
            <a:ext cx="429415" cy="611284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F6D8A3AC-D909-05AA-900C-E4BBABEAAF67}"/>
              </a:ext>
            </a:extLst>
          </p:cNvPr>
          <p:cNvSpPr/>
          <p:nvPr/>
        </p:nvSpPr>
        <p:spPr>
          <a:xfrm>
            <a:off x="1429696" y="2818111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D038AFBB-7C89-F3B4-DBFD-AD2FF264D44C}"/>
              </a:ext>
            </a:extLst>
          </p:cNvPr>
          <p:cNvSpPr/>
          <p:nvPr/>
        </p:nvSpPr>
        <p:spPr>
          <a:xfrm>
            <a:off x="3016845" y="2818111"/>
            <a:ext cx="914400" cy="91440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lecha: a la derecha 20">
            <a:extLst>
              <a:ext uri="{FF2B5EF4-FFF2-40B4-BE49-F238E27FC236}">
                <a16:creationId xmlns:a16="http://schemas.microsoft.com/office/drawing/2014/main" id="{1DCA6C14-E171-C33D-235A-721DA8A1E4D2}"/>
              </a:ext>
            </a:extLst>
          </p:cNvPr>
          <p:cNvSpPr/>
          <p:nvPr/>
        </p:nvSpPr>
        <p:spPr>
          <a:xfrm>
            <a:off x="2463237" y="2971379"/>
            <a:ext cx="429415" cy="611284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5F6EFF84-956E-94DA-FCAC-03E7299B2243}"/>
              </a:ext>
            </a:extLst>
          </p:cNvPr>
          <p:cNvSpPr/>
          <p:nvPr/>
        </p:nvSpPr>
        <p:spPr>
          <a:xfrm>
            <a:off x="1429696" y="4015419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835D5DC1-7CE4-8C16-F981-6883C4C4F351}"/>
              </a:ext>
            </a:extLst>
          </p:cNvPr>
          <p:cNvSpPr/>
          <p:nvPr/>
        </p:nvSpPr>
        <p:spPr>
          <a:xfrm>
            <a:off x="3016845" y="4015419"/>
            <a:ext cx="914400" cy="91440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lecha: a la derecha 23">
            <a:extLst>
              <a:ext uri="{FF2B5EF4-FFF2-40B4-BE49-F238E27FC236}">
                <a16:creationId xmlns:a16="http://schemas.microsoft.com/office/drawing/2014/main" id="{9F98007F-B272-14BC-5321-315B2F69C712}"/>
              </a:ext>
            </a:extLst>
          </p:cNvPr>
          <p:cNvSpPr/>
          <p:nvPr/>
        </p:nvSpPr>
        <p:spPr>
          <a:xfrm>
            <a:off x="2463237" y="4168687"/>
            <a:ext cx="429415" cy="611284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B224E117-B7A0-A99B-0C89-67A7F9FF911D}"/>
              </a:ext>
            </a:extLst>
          </p:cNvPr>
          <p:cNvSpPr/>
          <p:nvPr/>
        </p:nvSpPr>
        <p:spPr>
          <a:xfrm>
            <a:off x="1429696" y="5212727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Elipse 25">
            <a:extLst>
              <a:ext uri="{FF2B5EF4-FFF2-40B4-BE49-F238E27FC236}">
                <a16:creationId xmlns:a16="http://schemas.microsoft.com/office/drawing/2014/main" id="{6B6AC2D7-32F6-4829-C014-80DEF73E1D59}"/>
              </a:ext>
            </a:extLst>
          </p:cNvPr>
          <p:cNvSpPr/>
          <p:nvPr/>
        </p:nvSpPr>
        <p:spPr>
          <a:xfrm>
            <a:off x="3016845" y="5212727"/>
            <a:ext cx="914400" cy="91440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lecha: a la derecha 26">
            <a:extLst>
              <a:ext uri="{FF2B5EF4-FFF2-40B4-BE49-F238E27FC236}">
                <a16:creationId xmlns:a16="http://schemas.microsoft.com/office/drawing/2014/main" id="{9EC7F74C-0205-CF32-26E0-FABD70F5840C}"/>
              </a:ext>
            </a:extLst>
          </p:cNvPr>
          <p:cNvSpPr/>
          <p:nvPr/>
        </p:nvSpPr>
        <p:spPr>
          <a:xfrm>
            <a:off x="2463237" y="5365995"/>
            <a:ext cx="429415" cy="611284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lecha: a la derecha 27">
            <a:extLst>
              <a:ext uri="{FF2B5EF4-FFF2-40B4-BE49-F238E27FC236}">
                <a16:creationId xmlns:a16="http://schemas.microsoft.com/office/drawing/2014/main" id="{229A4BF7-A56D-E11D-5515-50A0A4F24FEA}"/>
              </a:ext>
            </a:extLst>
          </p:cNvPr>
          <p:cNvSpPr/>
          <p:nvPr/>
        </p:nvSpPr>
        <p:spPr>
          <a:xfrm rot="1617103">
            <a:off x="4011653" y="3277442"/>
            <a:ext cx="550661" cy="26270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lecha: a la derecha 28">
            <a:extLst>
              <a:ext uri="{FF2B5EF4-FFF2-40B4-BE49-F238E27FC236}">
                <a16:creationId xmlns:a16="http://schemas.microsoft.com/office/drawing/2014/main" id="{D5737F3E-91EE-9CBA-E8C5-654A8A048EF2}"/>
              </a:ext>
            </a:extLst>
          </p:cNvPr>
          <p:cNvSpPr/>
          <p:nvPr/>
        </p:nvSpPr>
        <p:spPr>
          <a:xfrm rot="20169002">
            <a:off x="4011683" y="4118688"/>
            <a:ext cx="550661" cy="26270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lecha: a la derecha 29">
            <a:extLst>
              <a:ext uri="{FF2B5EF4-FFF2-40B4-BE49-F238E27FC236}">
                <a16:creationId xmlns:a16="http://schemas.microsoft.com/office/drawing/2014/main" id="{37ABF6D5-CC29-23CB-6D5E-7AD131E2C9EC}"/>
              </a:ext>
            </a:extLst>
          </p:cNvPr>
          <p:cNvSpPr/>
          <p:nvPr/>
        </p:nvSpPr>
        <p:spPr>
          <a:xfrm>
            <a:off x="5569335" y="3804217"/>
            <a:ext cx="550661" cy="185856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lecha: a la derecha 30">
            <a:extLst>
              <a:ext uri="{FF2B5EF4-FFF2-40B4-BE49-F238E27FC236}">
                <a16:creationId xmlns:a16="http://schemas.microsoft.com/office/drawing/2014/main" id="{A3D57A35-C181-8229-C0DB-4BC55E2892EB}"/>
              </a:ext>
            </a:extLst>
          </p:cNvPr>
          <p:cNvSpPr/>
          <p:nvPr/>
        </p:nvSpPr>
        <p:spPr>
          <a:xfrm rot="1617103">
            <a:off x="3903318" y="2651650"/>
            <a:ext cx="2363559" cy="219082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lecha: a la derecha 31">
            <a:extLst>
              <a:ext uri="{FF2B5EF4-FFF2-40B4-BE49-F238E27FC236}">
                <a16:creationId xmlns:a16="http://schemas.microsoft.com/office/drawing/2014/main" id="{E60500F9-19D2-4E0D-3D25-151F28B02482}"/>
              </a:ext>
            </a:extLst>
          </p:cNvPr>
          <p:cNvSpPr/>
          <p:nvPr/>
        </p:nvSpPr>
        <p:spPr>
          <a:xfrm rot="19942254">
            <a:off x="3905565" y="4895073"/>
            <a:ext cx="2414049" cy="232697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lecha: a la derecha 33">
            <a:extLst>
              <a:ext uri="{FF2B5EF4-FFF2-40B4-BE49-F238E27FC236}">
                <a16:creationId xmlns:a16="http://schemas.microsoft.com/office/drawing/2014/main" id="{B2E3A919-0413-A7FD-13A0-B57146D8F1D6}"/>
              </a:ext>
            </a:extLst>
          </p:cNvPr>
          <p:cNvSpPr/>
          <p:nvPr/>
        </p:nvSpPr>
        <p:spPr>
          <a:xfrm>
            <a:off x="7214516" y="3586451"/>
            <a:ext cx="237308" cy="611284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lecha: a la derecha 34">
            <a:extLst>
              <a:ext uri="{FF2B5EF4-FFF2-40B4-BE49-F238E27FC236}">
                <a16:creationId xmlns:a16="http://schemas.microsoft.com/office/drawing/2014/main" id="{FB8D9BEF-9FD3-3505-FFBF-256A50D4835E}"/>
              </a:ext>
            </a:extLst>
          </p:cNvPr>
          <p:cNvSpPr/>
          <p:nvPr/>
        </p:nvSpPr>
        <p:spPr>
          <a:xfrm>
            <a:off x="8578327" y="3575617"/>
            <a:ext cx="237308" cy="611284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Flecha: a la derecha 35">
            <a:extLst>
              <a:ext uri="{FF2B5EF4-FFF2-40B4-BE49-F238E27FC236}">
                <a16:creationId xmlns:a16="http://schemas.microsoft.com/office/drawing/2014/main" id="{432ECB3E-9B05-19D6-4035-9C5C027697E6}"/>
              </a:ext>
            </a:extLst>
          </p:cNvPr>
          <p:cNvSpPr/>
          <p:nvPr/>
        </p:nvSpPr>
        <p:spPr>
          <a:xfrm>
            <a:off x="9974653" y="3560350"/>
            <a:ext cx="237308" cy="611284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áfico 2" descr="Cámara de seguridad">
            <a:extLst>
              <a:ext uri="{FF2B5EF4-FFF2-40B4-BE49-F238E27FC236}">
                <a16:creationId xmlns:a16="http://schemas.microsoft.com/office/drawing/2014/main" id="{2C30E403-0F6C-6567-60A5-B235459812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1000" y="1626894"/>
            <a:ext cx="914400" cy="914400"/>
          </a:xfrm>
          <a:prstGeom prst="rect">
            <a:avLst/>
          </a:prstGeom>
        </p:spPr>
      </p:pic>
      <p:pic>
        <p:nvPicPr>
          <p:cNvPr id="4" name="Gráfico 3" descr="Cámara de seguridad">
            <a:extLst>
              <a:ext uri="{FF2B5EF4-FFF2-40B4-BE49-F238E27FC236}">
                <a16:creationId xmlns:a16="http://schemas.microsoft.com/office/drawing/2014/main" id="{92496F82-BF82-64DE-0944-ED8F4BADE4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1000" y="2818111"/>
            <a:ext cx="914400" cy="914400"/>
          </a:xfrm>
          <a:prstGeom prst="rect">
            <a:avLst/>
          </a:prstGeom>
        </p:spPr>
      </p:pic>
      <p:pic>
        <p:nvPicPr>
          <p:cNvPr id="5" name="Gráfico 4" descr="Cámara de seguridad">
            <a:extLst>
              <a:ext uri="{FF2B5EF4-FFF2-40B4-BE49-F238E27FC236}">
                <a16:creationId xmlns:a16="http://schemas.microsoft.com/office/drawing/2014/main" id="{B27CBDAA-ECEF-8ED2-3018-FE54E6E391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1000" y="4024300"/>
            <a:ext cx="914400" cy="914400"/>
          </a:xfrm>
          <a:prstGeom prst="rect">
            <a:avLst/>
          </a:prstGeom>
        </p:spPr>
      </p:pic>
      <p:pic>
        <p:nvPicPr>
          <p:cNvPr id="6" name="Gráfico 5" descr="Cámara de seguridad">
            <a:extLst>
              <a:ext uri="{FF2B5EF4-FFF2-40B4-BE49-F238E27FC236}">
                <a16:creationId xmlns:a16="http://schemas.microsoft.com/office/drawing/2014/main" id="{36C36237-62B5-D741-3F06-103B372247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1000" y="5212727"/>
            <a:ext cx="914400" cy="914400"/>
          </a:xfrm>
          <a:prstGeom prst="rect">
            <a:avLst/>
          </a:prstGeom>
        </p:spPr>
      </p:pic>
      <p:sp>
        <p:nvSpPr>
          <p:cNvPr id="7" name="Elipse 6">
            <a:extLst>
              <a:ext uri="{FF2B5EF4-FFF2-40B4-BE49-F238E27FC236}">
                <a16:creationId xmlns:a16="http://schemas.microsoft.com/office/drawing/2014/main" id="{79EBBFE1-BFF3-6A12-8CEC-C3941F14E3C9}"/>
              </a:ext>
            </a:extLst>
          </p:cNvPr>
          <p:cNvSpPr/>
          <p:nvPr/>
        </p:nvSpPr>
        <p:spPr>
          <a:xfrm>
            <a:off x="1434120" y="1631223"/>
            <a:ext cx="914400" cy="91440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0CD54724-8A2B-2443-363B-7AD757B4479B}"/>
              </a:ext>
            </a:extLst>
          </p:cNvPr>
          <p:cNvSpPr/>
          <p:nvPr/>
        </p:nvSpPr>
        <p:spPr>
          <a:xfrm>
            <a:off x="1434120" y="2822440"/>
            <a:ext cx="914400" cy="91440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3FF3CCAD-0052-ABB3-C77D-7F779BBD23E5}"/>
              </a:ext>
            </a:extLst>
          </p:cNvPr>
          <p:cNvSpPr/>
          <p:nvPr/>
        </p:nvSpPr>
        <p:spPr>
          <a:xfrm>
            <a:off x="1434120" y="4019748"/>
            <a:ext cx="914400" cy="91440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2C171EA3-E2B0-2032-A942-DC6E1C74F194}"/>
              </a:ext>
            </a:extLst>
          </p:cNvPr>
          <p:cNvSpPr/>
          <p:nvPr/>
        </p:nvSpPr>
        <p:spPr>
          <a:xfrm>
            <a:off x="1434120" y="5217056"/>
            <a:ext cx="914400" cy="91440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80352D1D-4FA7-5251-BF5E-D5D436E446EB}"/>
              </a:ext>
            </a:extLst>
          </p:cNvPr>
          <p:cNvSpPr/>
          <p:nvPr/>
        </p:nvSpPr>
        <p:spPr>
          <a:xfrm>
            <a:off x="6243317" y="1241397"/>
            <a:ext cx="1288346" cy="1144558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/>
              <a:t>AI</a:t>
            </a:r>
          </a:p>
        </p:txBody>
      </p:sp>
      <p:sp>
        <p:nvSpPr>
          <p:cNvPr id="37" name="Flecha: a la derecha 36">
            <a:extLst>
              <a:ext uri="{FF2B5EF4-FFF2-40B4-BE49-F238E27FC236}">
                <a16:creationId xmlns:a16="http://schemas.microsoft.com/office/drawing/2014/main" id="{B5B6D3AF-7958-BE1D-7743-6370130E51F7}"/>
              </a:ext>
            </a:extLst>
          </p:cNvPr>
          <p:cNvSpPr/>
          <p:nvPr/>
        </p:nvSpPr>
        <p:spPr>
          <a:xfrm rot="20139983">
            <a:off x="3793433" y="2411080"/>
            <a:ext cx="2481769" cy="133837"/>
          </a:xfrm>
          <a:prstGeom prst="rightArrow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lecha: a la derecha 37">
            <a:extLst>
              <a:ext uri="{FF2B5EF4-FFF2-40B4-BE49-F238E27FC236}">
                <a16:creationId xmlns:a16="http://schemas.microsoft.com/office/drawing/2014/main" id="{4F676AA5-6E43-B821-2FA7-62CAE05E2DEB}"/>
              </a:ext>
            </a:extLst>
          </p:cNvPr>
          <p:cNvSpPr/>
          <p:nvPr/>
        </p:nvSpPr>
        <p:spPr>
          <a:xfrm rot="19355806">
            <a:off x="3482858" y="3056926"/>
            <a:ext cx="3097779" cy="162771"/>
          </a:xfrm>
          <a:prstGeom prst="rightArrow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037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3" grpId="1" animBg="1"/>
      <p:bldP spid="37" grpId="0" animBg="1"/>
      <p:bldP spid="37" grpId="1" animBg="1"/>
      <p:bldP spid="38" grpId="0" animBg="1"/>
      <p:bldP spid="38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5E98F5-B075-0D0B-947C-0E2DA9BB0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Main story: tough balance</a:t>
            </a:r>
          </a:p>
        </p:txBody>
      </p:sp>
      <p:pic>
        <p:nvPicPr>
          <p:cNvPr id="5" name="Marcador de contenido 4" descr="Balanza de la justicia con relleno sólido">
            <a:extLst>
              <a:ext uri="{FF2B5EF4-FFF2-40B4-BE49-F238E27FC236}">
                <a16:creationId xmlns:a16="http://schemas.microsoft.com/office/drawing/2014/main" id="{C37697A6-5932-C150-52E2-3D4CAD5BCC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51555" y="1959936"/>
            <a:ext cx="3688890" cy="3688890"/>
          </a:xfr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54E4EDB7-5481-D75F-278A-91B305EE5E5A}"/>
              </a:ext>
            </a:extLst>
          </p:cNvPr>
          <p:cNvSpPr txBox="1"/>
          <p:nvPr/>
        </p:nvSpPr>
        <p:spPr>
          <a:xfrm>
            <a:off x="8043111" y="3525252"/>
            <a:ext cx="29357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/>
              <a:t>Performance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B575857E-B9CC-9974-A601-D288E76999E7}"/>
              </a:ext>
            </a:extLst>
          </p:cNvPr>
          <p:cNvSpPr txBox="1"/>
          <p:nvPr/>
        </p:nvSpPr>
        <p:spPr>
          <a:xfrm>
            <a:off x="1638301" y="3525251"/>
            <a:ext cx="29357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/>
              <a:t>Abstraction</a:t>
            </a:r>
          </a:p>
        </p:txBody>
      </p:sp>
    </p:spTree>
    <p:extLst>
      <p:ext uri="{BB962C8B-B14F-4D97-AF65-F5344CB8AC3E}">
        <p14:creationId xmlns:p14="http://schemas.microsoft.com/office/powerpoint/2010/main" val="6809857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921401-284A-4E78-921D-8F4C4CE86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Main story: user requirements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306F3140-C871-6A95-1EC0-D0DC005578F0}"/>
              </a:ext>
            </a:extLst>
          </p:cNvPr>
          <p:cNvSpPr txBox="1"/>
          <p:nvPr/>
        </p:nvSpPr>
        <p:spPr>
          <a:xfrm>
            <a:off x="8043111" y="3525252"/>
            <a:ext cx="29357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/>
              <a:t>Performance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47CCD845-18E9-9378-CA69-7FEDABF759B7}"/>
              </a:ext>
            </a:extLst>
          </p:cNvPr>
          <p:cNvSpPr txBox="1"/>
          <p:nvPr/>
        </p:nvSpPr>
        <p:spPr>
          <a:xfrm>
            <a:off x="1638301" y="3525251"/>
            <a:ext cx="29357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/>
              <a:t>Abstraction</a:t>
            </a:r>
          </a:p>
        </p:txBody>
      </p:sp>
      <p:pic>
        <p:nvPicPr>
          <p:cNvPr id="8" name="Gráfico 7" descr="Sala de juntas con relleno sólido">
            <a:extLst>
              <a:ext uri="{FF2B5EF4-FFF2-40B4-BE49-F238E27FC236}">
                <a16:creationId xmlns:a16="http://schemas.microsoft.com/office/drawing/2014/main" id="{4E97BB67-58C9-2895-06DE-D0512973B7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74005" y="2322095"/>
            <a:ext cx="3043990" cy="3043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4001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0D74F4-200B-0CDD-02C4-456129F74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Main story: what users care about</a:t>
            </a:r>
          </a:p>
        </p:txBody>
      </p:sp>
      <p:pic>
        <p:nvPicPr>
          <p:cNvPr id="5" name="Marcador de contenido 4" descr="Tendencia al alza con relleno sólido">
            <a:extLst>
              <a:ext uri="{FF2B5EF4-FFF2-40B4-BE49-F238E27FC236}">
                <a16:creationId xmlns:a16="http://schemas.microsoft.com/office/drawing/2014/main" id="{24331072-4AA3-A5AD-A6C2-7A60955410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99340" y="2642807"/>
            <a:ext cx="2626895" cy="2626895"/>
          </a:xfr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E1D13346-92F6-A7DD-A93F-9D05410950D6}"/>
              </a:ext>
            </a:extLst>
          </p:cNvPr>
          <p:cNvSpPr txBox="1"/>
          <p:nvPr/>
        </p:nvSpPr>
        <p:spPr>
          <a:xfrm>
            <a:off x="6430768" y="2350419"/>
            <a:ext cx="31640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/>
              <a:t>Learning curve</a:t>
            </a:r>
          </a:p>
        </p:txBody>
      </p:sp>
      <p:pic>
        <p:nvPicPr>
          <p:cNvPr id="8" name="Imagen 7" descr="Hombre del servicio de asistencia frustrado">
            <a:extLst>
              <a:ext uri="{FF2B5EF4-FFF2-40B4-BE49-F238E27FC236}">
                <a16:creationId xmlns:a16="http://schemas.microsoft.com/office/drawing/2014/main" id="{5083F906-3F21-54B8-7806-73FB76106C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7084" y="2855823"/>
            <a:ext cx="2213798" cy="2200861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A834DAA3-57C1-5AFD-ABB3-126CDFA4CF20}"/>
              </a:ext>
            </a:extLst>
          </p:cNvPr>
          <p:cNvSpPr txBox="1"/>
          <p:nvPr/>
        </p:nvSpPr>
        <p:spPr>
          <a:xfrm>
            <a:off x="7009176" y="4977314"/>
            <a:ext cx="20072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/>
              <a:t>API</a:t>
            </a:r>
          </a:p>
        </p:txBody>
      </p:sp>
    </p:spTree>
    <p:extLst>
      <p:ext uri="{BB962C8B-B14F-4D97-AF65-F5344CB8AC3E}">
        <p14:creationId xmlns:p14="http://schemas.microsoft.com/office/powerpoint/2010/main" val="35836613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D243A77-F50B-AEEA-FCE5-E5DF870EF0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Main story: libraries challenges </a:t>
            </a:r>
          </a:p>
        </p:txBody>
      </p:sp>
      <p:pic>
        <p:nvPicPr>
          <p:cNvPr id="4" name="Marcador de contenido 4" descr="Balanza de la justicia con relleno sólido">
            <a:extLst>
              <a:ext uri="{FF2B5EF4-FFF2-40B4-BE49-F238E27FC236}">
                <a16:creationId xmlns:a16="http://schemas.microsoft.com/office/drawing/2014/main" id="{7C521C9D-5A05-23FC-0F92-6DD195B60D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15602" y="2904203"/>
            <a:ext cx="1962756" cy="1962756"/>
          </a:xfrm>
          <a:prstGeom prst="rect">
            <a:avLst/>
          </a:prstGeom>
        </p:spPr>
      </p:pic>
      <p:pic>
        <p:nvPicPr>
          <p:cNvPr id="5" name="Gráfico 4" descr="Sala de juntas con relleno sólido">
            <a:extLst>
              <a:ext uri="{FF2B5EF4-FFF2-40B4-BE49-F238E27FC236}">
                <a16:creationId xmlns:a16="http://schemas.microsoft.com/office/drawing/2014/main" id="{CA21DF09-AC87-08C0-C2B6-84A6D1636D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65826" y="2572133"/>
            <a:ext cx="2626895" cy="2626895"/>
          </a:xfrm>
          <a:prstGeom prst="rect">
            <a:avLst/>
          </a:prstGeom>
        </p:spPr>
      </p:pic>
      <p:pic>
        <p:nvPicPr>
          <p:cNvPr id="6" name="Marcador de contenido 4" descr="Tendencia al alza con relleno sólido">
            <a:extLst>
              <a:ext uri="{FF2B5EF4-FFF2-40B4-BE49-F238E27FC236}">
                <a16:creationId xmlns:a16="http://schemas.microsoft.com/office/drawing/2014/main" id="{F6708665-E3BC-89BA-344B-F9EA284A74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04854" y="2769840"/>
            <a:ext cx="2231482" cy="2231482"/>
          </a:xfrm>
        </p:spPr>
      </p:pic>
    </p:spTree>
    <p:extLst>
      <p:ext uri="{BB962C8B-B14F-4D97-AF65-F5344CB8AC3E}">
        <p14:creationId xmlns:p14="http://schemas.microsoft.com/office/powerpoint/2010/main" val="29382567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72A171B-E4AD-3752-ACD5-D003125E8B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Main story: summary</a:t>
            </a:r>
          </a:p>
        </p:txBody>
      </p:sp>
      <p:pic>
        <p:nvPicPr>
          <p:cNvPr id="4" name="Marcador de contenido 4" descr="Balanza de la justicia con relleno sólido">
            <a:extLst>
              <a:ext uri="{FF2B5EF4-FFF2-40B4-BE49-F238E27FC236}">
                <a16:creationId xmlns:a16="http://schemas.microsoft.com/office/drawing/2014/main" id="{D648706F-4236-1831-5F1F-F2290E2150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78112" y="5109455"/>
            <a:ext cx="922330" cy="922330"/>
          </a:xfrm>
          <a:prstGeom prst="rect">
            <a:avLst/>
          </a:prstGeom>
        </p:spPr>
      </p:pic>
      <p:pic>
        <p:nvPicPr>
          <p:cNvPr id="5" name="Gráfico 4" descr="Sala de juntas con relleno sólido">
            <a:extLst>
              <a:ext uri="{FF2B5EF4-FFF2-40B4-BE49-F238E27FC236}">
                <a16:creationId xmlns:a16="http://schemas.microsoft.com/office/drawing/2014/main" id="{CC482B73-37A9-9B7F-8A3A-E2FB6A41C7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685970" y="4866051"/>
            <a:ext cx="1409137" cy="1409137"/>
          </a:xfrm>
          <a:prstGeom prst="rect">
            <a:avLst/>
          </a:prstGeom>
        </p:spPr>
      </p:pic>
      <p:pic>
        <p:nvPicPr>
          <p:cNvPr id="6" name="Marcador de contenido 4" descr="Tendencia al alza con relleno sólido">
            <a:extLst>
              <a:ext uri="{FF2B5EF4-FFF2-40B4-BE49-F238E27FC236}">
                <a16:creationId xmlns:a16="http://schemas.microsoft.com/office/drawing/2014/main" id="{71E287F0-7CDE-F76B-ABD0-D7587A77898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108991" y="4948214"/>
            <a:ext cx="1244809" cy="1244809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F0409C40-8ACF-E938-F5E8-06DE46B7AFC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2084" y="1816168"/>
            <a:ext cx="3326440" cy="1531846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B2229A91-1F41-20CE-DE78-F4427A9F67C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054052" y="2992851"/>
            <a:ext cx="4074547" cy="1955363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9842A393-0E1F-70B1-5A02-31EBE4E90590}"/>
              </a:ext>
            </a:extLst>
          </p:cNvPr>
          <p:cNvSpPr txBox="1"/>
          <p:nvPr/>
        </p:nvSpPr>
        <p:spPr>
          <a:xfrm>
            <a:off x="1449807" y="1506022"/>
            <a:ext cx="1576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Motivation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EE4EAD9F-2EAF-F2C9-FEB8-8D8023CD9A09}"/>
              </a:ext>
            </a:extLst>
          </p:cNvPr>
          <p:cNvSpPr txBox="1"/>
          <p:nvPr/>
        </p:nvSpPr>
        <p:spPr>
          <a:xfrm>
            <a:off x="5301917" y="2582091"/>
            <a:ext cx="1977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Problem to solve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13A12A7C-450B-9345-F081-009C970CA794}"/>
              </a:ext>
            </a:extLst>
          </p:cNvPr>
          <p:cNvSpPr txBox="1"/>
          <p:nvPr/>
        </p:nvSpPr>
        <p:spPr>
          <a:xfrm>
            <a:off x="8401944" y="4364770"/>
            <a:ext cx="1977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Challenges</a:t>
            </a:r>
          </a:p>
        </p:txBody>
      </p:sp>
    </p:spTree>
    <p:extLst>
      <p:ext uri="{BB962C8B-B14F-4D97-AF65-F5344CB8AC3E}">
        <p14:creationId xmlns:p14="http://schemas.microsoft.com/office/powerpoint/2010/main" val="10805531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57363FD-7E77-4145-9483-331A807A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6802" cy="6858000"/>
          </a:xfrm>
          <a:prstGeom prst="rect">
            <a:avLst/>
          </a:prstGeom>
          <a:gradFill flip="none" rotWithShape="1">
            <a:gsLst>
              <a:gs pos="28000">
                <a:schemeClr val="bg2">
                  <a:alpha val="84000"/>
                </a:schemeClr>
              </a:gs>
              <a:gs pos="74000">
                <a:schemeClr val="bg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B8BD711-1AC5-5F79-86A8-0A0140E4F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/>
              <a:t>Lecture overview</a:t>
            </a:r>
          </a:p>
        </p:txBody>
      </p:sp>
      <p:graphicFrame>
        <p:nvGraphicFramePr>
          <p:cNvPr id="5" name="Marcador de contenido 2">
            <a:extLst>
              <a:ext uri="{FF2B5EF4-FFF2-40B4-BE49-F238E27FC236}">
                <a16:creationId xmlns:a16="http://schemas.microsoft.com/office/drawing/2014/main" id="{40D31117-EAB0-7B75-BEA8-80B128A98C5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44650108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Estrella: 5 puntas 3">
            <a:extLst>
              <a:ext uri="{FF2B5EF4-FFF2-40B4-BE49-F238E27FC236}">
                <a16:creationId xmlns:a16="http://schemas.microsoft.com/office/drawing/2014/main" id="{F44CFFA9-08E2-9E46-1402-10D7E873A5E1}"/>
              </a:ext>
            </a:extLst>
          </p:cNvPr>
          <p:cNvSpPr/>
          <p:nvPr/>
        </p:nvSpPr>
        <p:spPr>
          <a:xfrm>
            <a:off x="9824959" y="4854015"/>
            <a:ext cx="814552" cy="725214"/>
          </a:xfrm>
          <a:prstGeom prst="star5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9002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E34467-6CFD-E1AD-2FD2-7F0E387CBA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GPU communication utility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9B811A9D-E02C-80EE-5DE7-B64425E5E157}"/>
              </a:ext>
            </a:extLst>
          </p:cNvPr>
          <p:cNvSpPr/>
          <p:nvPr/>
        </p:nvSpPr>
        <p:spPr>
          <a:xfrm>
            <a:off x="1820703" y="2872466"/>
            <a:ext cx="2576946" cy="98565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Source</a:t>
            </a:r>
            <a:r>
              <a:rPr lang="en-US"/>
              <a:t> Memory Space 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5627913A-9C82-39A1-AD8B-49CE24684E71}"/>
              </a:ext>
            </a:extLst>
          </p:cNvPr>
          <p:cNvSpPr/>
          <p:nvPr/>
        </p:nvSpPr>
        <p:spPr>
          <a:xfrm>
            <a:off x="7435516" y="2872466"/>
            <a:ext cx="3074067" cy="98565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Destination</a:t>
            </a:r>
            <a:r>
              <a:rPr lang="en-US"/>
              <a:t> Memory Space</a:t>
            </a:r>
          </a:p>
        </p:txBody>
      </p:sp>
      <p:sp>
        <p:nvSpPr>
          <p:cNvPr id="7" name="Flecha: curvada hacia arriba 6">
            <a:extLst>
              <a:ext uri="{FF2B5EF4-FFF2-40B4-BE49-F238E27FC236}">
                <a16:creationId xmlns:a16="http://schemas.microsoft.com/office/drawing/2014/main" id="{4166C0E2-CC13-B528-02C6-5F19284B9ED8}"/>
              </a:ext>
            </a:extLst>
          </p:cNvPr>
          <p:cNvSpPr/>
          <p:nvPr/>
        </p:nvSpPr>
        <p:spPr>
          <a:xfrm>
            <a:off x="3447622" y="3970933"/>
            <a:ext cx="5516088" cy="1187533"/>
          </a:xfrm>
          <a:prstGeom prst="curvedUpArrow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6" name="Imagen 5" descr="Un juego de beisbol&#10;&#10;Descripción generada automáticamente">
            <a:extLst>
              <a:ext uri="{FF2B5EF4-FFF2-40B4-BE49-F238E27FC236}">
                <a16:creationId xmlns:a16="http://schemas.microsoft.com/office/drawing/2014/main" id="{0609E36A-E427-8B86-786C-14A3C25130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6955" y="4691320"/>
            <a:ext cx="1718090" cy="934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2977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CE1C6F-60DE-BC5A-184F-FC30AF7CB7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GPU communication utility</a:t>
            </a:r>
          </a:p>
        </p:txBody>
      </p:sp>
      <p:pic>
        <p:nvPicPr>
          <p:cNvPr id="5" name="Imagen 4" descr="Una caricatura de una persona&#10;&#10;Descripción generada automáticamente con confianza baja">
            <a:extLst>
              <a:ext uri="{FF2B5EF4-FFF2-40B4-BE49-F238E27FC236}">
                <a16:creationId xmlns:a16="http://schemas.microsoft.com/office/drawing/2014/main" id="{82A872D8-16FA-B15B-0E33-10EE81D9AB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7833" y="3341943"/>
            <a:ext cx="1558943" cy="1273858"/>
          </a:xfrm>
          <a:prstGeom prst="rect">
            <a:avLst/>
          </a:prstGeom>
        </p:spPr>
      </p:pic>
      <p:pic>
        <p:nvPicPr>
          <p:cNvPr id="6" name="Imagen 5" descr="Una caricatura de una persona&#10;&#10;Descripción generada automáticamente con confianza baja">
            <a:extLst>
              <a:ext uri="{FF2B5EF4-FFF2-40B4-BE49-F238E27FC236}">
                <a16:creationId xmlns:a16="http://schemas.microsoft.com/office/drawing/2014/main" id="{B7817C21-0A48-7BB1-5F6C-8EB905B783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7833" y="4844969"/>
            <a:ext cx="1558943" cy="1273858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88F8F2D4-28BA-BC14-0539-350D69B3ED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5095641" y="1910396"/>
            <a:ext cx="2869941" cy="1202379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E423B051-9CE3-2F0E-E714-7CFF28A19318}"/>
              </a:ext>
            </a:extLst>
          </p:cNvPr>
          <p:cNvSpPr txBox="1"/>
          <p:nvPr/>
        </p:nvSpPr>
        <p:spPr>
          <a:xfrm>
            <a:off x="8237867" y="2093028"/>
            <a:ext cx="13472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/>
              <a:t>GPU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A4CB649D-7E50-BBAD-1E05-AA07D56746F7}"/>
              </a:ext>
            </a:extLst>
          </p:cNvPr>
          <p:cNvSpPr txBox="1"/>
          <p:nvPr/>
        </p:nvSpPr>
        <p:spPr>
          <a:xfrm>
            <a:off x="8132037" y="5220288"/>
            <a:ext cx="15589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/>
              <a:t>CPU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BCAB4BE3-732E-67BF-0340-F0BC9BF4E1F1}"/>
              </a:ext>
            </a:extLst>
          </p:cNvPr>
          <p:cNvSpPr txBox="1"/>
          <p:nvPr/>
        </p:nvSpPr>
        <p:spPr>
          <a:xfrm>
            <a:off x="8033030" y="3441214"/>
            <a:ext cx="175695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/>
              <a:t>CPU Pinned</a:t>
            </a: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99085FF3-A8FF-1289-9C8C-144F0796B62A}"/>
              </a:ext>
            </a:extLst>
          </p:cNvPr>
          <p:cNvSpPr/>
          <p:nvPr/>
        </p:nvSpPr>
        <p:spPr>
          <a:xfrm>
            <a:off x="1902390" y="3397200"/>
            <a:ext cx="2576946" cy="98565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Memory Space Types</a:t>
            </a:r>
          </a:p>
        </p:txBody>
      </p:sp>
    </p:spTree>
    <p:extLst>
      <p:ext uri="{BB962C8B-B14F-4D97-AF65-F5344CB8AC3E}">
        <p14:creationId xmlns:p14="http://schemas.microsoft.com/office/powerpoint/2010/main" val="35115203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CE8734-12C4-B1D6-7E66-0BAF0DA26E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GPU communication utility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E8B6B58-9423-79EF-8302-EAC86BA4E6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4800"/>
              <a:t>Pre-allocate all your memory</a:t>
            </a:r>
          </a:p>
        </p:txBody>
      </p:sp>
    </p:spTree>
    <p:extLst>
      <p:ext uri="{BB962C8B-B14F-4D97-AF65-F5344CB8AC3E}">
        <p14:creationId xmlns:p14="http://schemas.microsoft.com/office/powerpoint/2010/main" val="33145772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Patrón de fondo&#10;&#10;Descripción generada automáticamente">
            <a:extLst>
              <a:ext uri="{FF2B5EF4-FFF2-40B4-BE49-F238E27FC236}">
                <a16:creationId xmlns:a16="http://schemas.microsoft.com/office/drawing/2014/main" id="{EF313241-B890-4090-95AE-C70B4CE59B4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9091" r="909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B50AB553-2A96-4A92-96F2-93548E096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">
                <a:schemeClr val="bg2">
                  <a:alpha val="68000"/>
                </a:schemeClr>
              </a:gs>
              <a:gs pos="85000">
                <a:schemeClr val="bg2">
                  <a:alpha val="97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3CEE18E-F58E-4C8C-5078-44B71CC44C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/>
              <a:t>About me</a:t>
            </a:r>
          </a:p>
        </p:txBody>
      </p:sp>
      <p:graphicFrame>
        <p:nvGraphicFramePr>
          <p:cNvPr id="5" name="Marcador de contenido 2">
            <a:extLst>
              <a:ext uri="{FF2B5EF4-FFF2-40B4-BE49-F238E27FC236}">
                <a16:creationId xmlns:a16="http://schemas.microsoft.com/office/drawing/2014/main" id="{B291C8BA-859F-4AFC-171F-6D658D24DDB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98761776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0555054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F0C0556-2CC1-C5FE-990B-D69C19F41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GPU communication utility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842F1BD4-4570-D15F-8917-CD43A51AA085}"/>
              </a:ext>
            </a:extLst>
          </p:cNvPr>
          <p:cNvSpPr txBox="1"/>
          <p:nvPr/>
        </p:nvSpPr>
        <p:spPr>
          <a:xfrm>
            <a:off x="3932117" y="2477907"/>
            <a:ext cx="4715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/>
              <a:t>!=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71A3A9C8-CDCD-F89D-4225-D3C1C84D6C3F}"/>
              </a:ext>
            </a:extLst>
          </p:cNvPr>
          <p:cNvSpPr txBox="1"/>
          <p:nvPr/>
        </p:nvSpPr>
        <p:spPr>
          <a:xfrm>
            <a:off x="3882452" y="5291966"/>
            <a:ext cx="5709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/>
              <a:t>==</a:t>
            </a:r>
          </a:p>
        </p:txBody>
      </p:sp>
      <p:pic>
        <p:nvPicPr>
          <p:cNvPr id="10" name="Marcador de contenido 4" descr="Imagen que contiene cocina">
            <a:extLst>
              <a:ext uri="{FF2B5EF4-FFF2-40B4-BE49-F238E27FC236}">
                <a16:creationId xmlns:a16="http://schemas.microsoft.com/office/drawing/2014/main" id="{162BB343-FD41-CF9E-8D91-A54796DA9E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7832134" y="1653998"/>
            <a:ext cx="1736467" cy="1736467"/>
          </a:xfrm>
          <a:prstGeom prst="rect">
            <a:avLst/>
          </a:prstGeom>
        </p:spPr>
      </p:pic>
      <p:pic>
        <p:nvPicPr>
          <p:cNvPr id="11" name="Marcador de contenido 4" descr="Imagen que contiene cocina">
            <a:extLst>
              <a:ext uri="{FF2B5EF4-FFF2-40B4-BE49-F238E27FC236}">
                <a16:creationId xmlns:a16="http://schemas.microsoft.com/office/drawing/2014/main" id="{0DB4DAF3-E21E-A310-513A-1A9530CE91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9795846" y="1653997"/>
            <a:ext cx="1736467" cy="1736467"/>
          </a:xfrm>
          <a:prstGeom prst="rect">
            <a:avLst/>
          </a:prstGeom>
        </p:spPr>
      </p:pic>
      <p:pic>
        <p:nvPicPr>
          <p:cNvPr id="12" name="Marcador de contenido 4" descr="Imagen que contiene cocina">
            <a:extLst>
              <a:ext uri="{FF2B5EF4-FFF2-40B4-BE49-F238E27FC236}">
                <a16:creationId xmlns:a16="http://schemas.microsoft.com/office/drawing/2014/main" id="{9B517E53-3B97-8D95-4489-9F77445F0E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7832133" y="4558516"/>
            <a:ext cx="1736467" cy="1736467"/>
          </a:xfrm>
          <a:prstGeom prst="rect">
            <a:avLst/>
          </a:prstGeom>
        </p:spPr>
      </p:pic>
      <p:sp>
        <p:nvSpPr>
          <p:cNvPr id="13" name="Rectángulo 12">
            <a:extLst>
              <a:ext uri="{FF2B5EF4-FFF2-40B4-BE49-F238E27FC236}">
                <a16:creationId xmlns:a16="http://schemas.microsoft.com/office/drawing/2014/main" id="{448945DA-C639-34EE-C323-6B37012AA987}"/>
              </a:ext>
            </a:extLst>
          </p:cNvPr>
          <p:cNvSpPr/>
          <p:nvPr/>
        </p:nvSpPr>
        <p:spPr>
          <a:xfrm>
            <a:off x="944381" y="1846099"/>
            <a:ext cx="10717967" cy="154436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60D2406C-C67B-84CE-566F-8F213F9345DA}"/>
              </a:ext>
            </a:extLst>
          </p:cNvPr>
          <p:cNvSpPr/>
          <p:nvPr/>
        </p:nvSpPr>
        <p:spPr>
          <a:xfrm>
            <a:off x="944381" y="4750618"/>
            <a:ext cx="8904158" cy="154436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604A1D09-B352-D1C2-8B8B-D8C6DB3E8EDB}"/>
              </a:ext>
            </a:extLst>
          </p:cNvPr>
          <p:cNvSpPr/>
          <p:nvPr/>
        </p:nvSpPr>
        <p:spPr>
          <a:xfrm>
            <a:off x="1236087" y="2125455"/>
            <a:ext cx="2576946" cy="98565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Source</a:t>
            </a:r>
            <a:r>
              <a:rPr lang="en-US"/>
              <a:t> Memory Space </a:t>
            </a: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02E64F15-D939-4777-F2A9-0433DBA17E58}"/>
              </a:ext>
            </a:extLst>
          </p:cNvPr>
          <p:cNvSpPr/>
          <p:nvPr/>
        </p:nvSpPr>
        <p:spPr>
          <a:xfrm>
            <a:off x="4558966" y="2125455"/>
            <a:ext cx="3074067" cy="98565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Destination</a:t>
            </a:r>
            <a:r>
              <a:rPr lang="en-US"/>
              <a:t> Memory Space</a:t>
            </a: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B146EE08-96BE-57F6-FD02-151DAD6CA65D}"/>
              </a:ext>
            </a:extLst>
          </p:cNvPr>
          <p:cNvSpPr/>
          <p:nvPr/>
        </p:nvSpPr>
        <p:spPr>
          <a:xfrm>
            <a:off x="1236087" y="5020384"/>
            <a:ext cx="2576946" cy="98565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Source</a:t>
            </a:r>
            <a:r>
              <a:rPr lang="en-US"/>
              <a:t> Memory Space </a:t>
            </a:r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941337C4-44B7-9E70-8C1A-9DA8C732DE3A}"/>
              </a:ext>
            </a:extLst>
          </p:cNvPr>
          <p:cNvSpPr/>
          <p:nvPr/>
        </p:nvSpPr>
        <p:spPr>
          <a:xfrm>
            <a:off x="4558965" y="5029974"/>
            <a:ext cx="3074067" cy="98565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Destination</a:t>
            </a:r>
            <a:r>
              <a:rPr lang="en-US"/>
              <a:t> Memory Space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1C60F515-C84F-A0D2-7497-44DC6B10E9FD}"/>
              </a:ext>
            </a:extLst>
          </p:cNvPr>
          <p:cNvSpPr txBox="1"/>
          <p:nvPr/>
        </p:nvSpPr>
        <p:spPr>
          <a:xfrm>
            <a:off x="1696434" y="3839934"/>
            <a:ext cx="4942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accent6"/>
                </a:solidFill>
              </a:rPr>
              <a:t>Manager</a:t>
            </a:r>
            <a:r>
              <a:rPr lang="en-US"/>
              <a:t>.manage(</a:t>
            </a:r>
            <a:r>
              <a:rPr lang="en-US">
                <a:solidFill>
                  <a:schemeClr val="tx2">
                    <a:lumMod val="50000"/>
                    <a:lumOff val="50000"/>
                  </a:schemeClr>
                </a:solidFill>
              </a:rPr>
              <a:t>sourcePtr</a:t>
            </a:r>
            <a:r>
              <a:rPr lang="en-US"/>
              <a:t>, </a:t>
            </a:r>
            <a:r>
              <a:rPr lang="en-US">
                <a:solidFill>
                  <a:schemeClr val="tx2">
                    <a:lumMod val="50000"/>
                    <a:lumOff val="50000"/>
                  </a:schemeClr>
                </a:solidFill>
              </a:rPr>
              <a:t>destinationPtr</a:t>
            </a:r>
            <a:r>
              <a:rPr lang="en-US"/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14970628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B45FA98-C63D-B8AD-DF53-61BDC05D32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GPU communication utility</a:t>
            </a:r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458C25C9-5CB1-E494-7738-1DAC6EADDB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3683980"/>
              </p:ext>
            </p:extLst>
          </p:nvPr>
        </p:nvGraphicFramePr>
        <p:xfrm>
          <a:off x="2450126" y="1820325"/>
          <a:ext cx="7167581" cy="43942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7929">
                  <a:extLst>
                    <a:ext uri="{9D8B030D-6E8A-4147-A177-3AD203B41FA5}">
                      <a16:colId xmlns:a16="http://schemas.microsoft.com/office/drawing/2014/main" val="3138794681"/>
                    </a:ext>
                  </a:extLst>
                </a:gridCol>
                <a:gridCol w="2670569">
                  <a:extLst>
                    <a:ext uri="{9D8B030D-6E8A-4147-A177-3AD203B41FA5}">
                      <a16:colId xmlns:a16="http://schemas.microsoft.com/office/drawing/2014/main" val="3289241750"/>
                    </a:ext>
                  </a:extLst>
                </a:gridCol>
                <a:gridCol w="2419083">
                  <a:extLst>
                    <a:ext uri="{9D8B030D-6E8A-4147-A177-3AD203B41FA5}">
                      <a16:colId xmlns:a16="http://schemas.microsoft.com/office/drawing/2014/main" val="1595242195"/>
                    </a:ext>
                  </a:extLst>
                </a:gridCol>
              </a:tblGrid>
              <a:tr h="366184">
                <a:tc>
                  <a:txBody>
                    <a:bodyPr/>
                    <a:lstStyle/>
                    <a:p>
                      <a:r>
                        <a:rPr lang="en-US" sz="1600"/>
                        <a:t>Source MS Type</a:t>
                      </a:r>
                    </a:p>
                  </a:txBody>
                  <a:tcPr marL="83223" marR="83223" marT="41612" marB="41612"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Destination MS Type</a:t>
                      </a:r>
                    </a:p>
                  </a:txBody>
                  <a:tcPr marL="83223" marR="83223" marT="41612" marB="41612"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Number of copies</a:t>
                      </a:r>
                    </a:p>
                  </a:txBody>
                  <a:tcPr marL="83223" marR="83223" marT="41612" marB="41612"/>
                </a:tc>
                <a:extLst>
                  <a:ext uri="{0D108BD9-81ED-4DB2-BD59-A6C34878D82A}">
                    <a16:rowId xmlns:a16="http://schemas.microsoft.com/office/drawing/2014/main" val="3504463052"/>
                  </a:ext>
                </a:extLst>
              </a:tr>
              <a:tr h="366184">
                <a:tc>
                  <a:txBody>
                    <a:bodyPr/>
                    <a:lstStyle/>
                    <a:p>
                      <a:r>
                        <a:rPr lang="en-US" sz="1600"/>
                        <a:t>CPU</a:t>
                      </a:r>
                    </a:p>
                  </a:txBody>
                  <a:tcPr marL="83223" marR="83223" marT="41612" marB="41612"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CPU</a:t>
                      </a:r>
                    </a:p>
                  </a:txBody>
                  <a:tcPr marL="83223" marR="83223" marT="41612" marB="41612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</a:t>
                      </a:r>
                    </a:p>
                  </a:txBody>
                  <a:tcPr marL="83223" marR="83223" marT="41612" marB="41612"/>
                </a:tc>
                <a:extLst>
                  <a:ext uri="{0D108BD9-81ED-4DB2-BD59-A6C34878D82A}">
                    <a16:rowId xmlns:a16="http://schemas.microsoft.com/office/drawing/2014/main" val="2059622865"/>
                  </a:ext>
                </a:extLst>
              </a:tr>
              <a:tr h="366184">
                <a:tc>
                  <a:txBody>
                    <a:bodyPr/>
                    <a:lstStyle/>
                    <a:p>
                      <a:r>
                        <a:rPr lang="en-US" sz="1600"/>
                        <a:t>CPU</a:t>
                      </a:r>
                    </a:p>
                  </a:txBody>
                  <a:tcPr marL="83223" marR="83223" marT="41612" marB="41612"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CPU Pinned</a:t>
                      </a:r>
                    </a:p>
                  </a:txBody>
                  <a:tcPr marL="83223" marR="83223" marT="41612" marB="41612"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1</a:t>
                      </a:r>
                    </a:p>
                  </a:txBody>
                  <a:tcPr marL="83223" marR="83223" marT="41612" marB="41612"/>
                </a:tc>
                <a:extLst>
                  <a:ext uri="{0D108BD9-81ED-4DB2-BD59-A6C34878D82A}">
                    <a16:rowId xmlns:a16="http://schemas.microsoft.com/office/drawing/2014/main" val="1023460260"/>
                  </a:ext>
                </a:extLst>
              </a:tr>
              <a:tr h="366184">
                <a:tc>
                  <a:txBody>
                    <a:bodyPr/>
                    <a:lstStyle/>
                    <a:p>
                      <a:r>
                        <a:rPr lang="en-US" sz="1600"/>
                        <a:t>CPU</a:t>
                      </a:r>
                    </a:p>
                  </a:txBody>
                  <a:tcPr marL="83223" marR="83223" marT="41612" marB="41612"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GPU</a:t>
                      </a:r>
                    </a:p>
                  </a:txBody>
                  <a:tcPr marL="83223" marR="83223" marT="41612" marB="41612"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2 CPU -&gt; Pinned -&gt; GPU</a:t>
                      </a:r>
                    </a:p>
                  </a:txBody>
                  <a:tcPr marL="83223" marR="83223" marT="41612" marB="41612"/>
                </a:tc>
                <a:extLst>
                  <a:ext uri="{0D108BD9-81ED-4DB2-BD59-A6C34878D82A}">
                    <a16:rowId xmlns:a16="http://schemas.microsoft.com/office/drawing/2014/main" val="3075509374"/>
                  </a:ext>
                </a:extLst>
              </a:tr>
              <a:tr h="366184">
                <a:tc>
                  <a:txBody>
                    <a:bodyPr/>
                    <a:lstStyle/>
                    <a:p>
                      <a:r>
                        <a:rPr lang="en-US" sz="1600"/>
                        <a:t>CPU Pinned</a:t>
                      </a:r>
                    </a:p>
                  </a:txBody>
                  <a:tcPr marL="83223" marR="83223" marT="41612" marB="41612"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CPU</a:t>
                      </a:r>
                    </a:p>
                  </a:txBody>
                  <a:tcPr marL="83223" marR="83223" marT="41612" marB="41612"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1</a:t>
                      </a:r>
                    </a:p>
                  </a:txBody>
                  <a:tcPr marL="83223" marR="83223" marT="41612" marB="41612"/>
                </a:tc>
                <a:extLst>
                  <a:ext uri="{0D108BD9-81ED-4DB2-BD59-A6C34878D82A}">
                    <a16:rowId xmlns:a16="http://schemas.microsoft.com/office/drawing/2014/main" val="170903576"/>
                  </a:ext>
                </a:extLst>
              </a:tr>
              <a:tr h="366184">
                <a:tc>
                  <a:txBody>
                    <a:bodyPr/>
                    <a:lstStyle/>
                    <a:p>
                      <a:r>
                        <a:rPr lang="en-US" sz="1600"/>
                        <a:t>CPU Pinned</a:t>
                      </a:r>
                    </a:p>
                  </a:txBody>
                  <a:tcPr marL="83223" marR="83223" marT="41612" marB="41612"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CPU Pinned</a:t>
                      </a:r>
                    </a:p>
                  </a:txBody>
                  <a:tcPr marL="83223" marR="83223" marT="41612" marB="41612"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0</a:t>
                      </a:r>
                    </a:p>
                  </a:txBody>
                  <a:tcPr marL="83223" marR="83223" marT="41612" marB="41612"/>
                </a:tc>
                <a:extLst>
                  <a:ext uri="{0D108BD9-81ED-4DB2-BD59-A6C34878D82A}">
                    <a16:rowId xmlns:a16="http://schemas.microsoft.com/office/drawing/2014/main" val="3341397139"/>
                  </a:ext>
                </a:extLst>
              </a:tr>
              <a:tr h="36618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CPU Pinned</a:t>
                      </a:r>
                    </a:p>
                  </a:txBody>
                  <a:tcPr marL="83223" marR="83223" marT="41612" marB="41612"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GPU</a:t>
                      </a:r>
                    </a:p>
                  </a:txBody>
                  <a:tcPr marL="83223" marR="83223" marT="41612" marB="41612"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1</a:t>
                      </a:r>
                    </a:p>
                  </a:txBody>
                  <a:tcPr marL="83223" marR="83223" marT="41612" marB="41612"/>
                </a:tc>
                <a:extLst>
                  <a:ext uri="{0D108BD9-81ED-4DB2-BD59-A6C34878D82A}">
                    <a16:rowId xmlns:a16="http://schemas.microsoft.com/office/drawing/2014/main" val="3618932093"/>
                  </a:ext>
                </a:extLst>
              </a:tr>
              <a:tr h="366184">
                <a:tc>
                  <a:txBody>
                    <a:bodyPr/>
                    <a:lstStyle/>
                    <a:p>
                      <a:r>
                        <a:rPr lang="en-US" sz="1600"/>
                        <a:t>GPU</a:t>
                      </a:r>
                    </a:p>
                  </a:txBody>
                  <a:tcPr marL="83223" marR="83223" marT="41612" marB="41612"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CPU</a:t>
                      </a:r>
                    </a:p>
                  </a:txBody>
                  <a:tcPr marL="83223" marR="83223" marT="41612" marB="41612"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2 GPU -&gt; Pinned -&gt; CPU</a:t>
                      </a:r>
                    </a:p>
                  </a:txBody>
                  <a:tcPr marL="83223" marR="83223" marT="41612" marB="41612"/>
                </a:tc>
                <a:extLst>
                  <a:ext uri="{0D108BD9-81ED-4DB2-BD59-A6C34878D82A}">
                    <a16:rowId xmlns:a16="http://schemas.microsoft.com/office/drawing/2014/main" val="2084654947"/>
                  </a:ext>
                </a:extLst>
              </a:tr>
              <a:tr h="366184">
                <a:tc>
                  <a:txBody>
                    <a:bodyPr/>
                    <a:lstStyle/>
                    <a:p>
                      <a:r>
                        <a:rPr lang="en-US" sz="1600"/>
                        <a:t>GPU</a:t>
                      </a:r>
                    </a:p>
                  </a:txBody>
                  <a:tcPr marL="83223" marR="83223" marT="41612" marB="41612"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CPU Pinned</a:t>
                      </a:r>
                    </a:p>
                  </a:txBody>
                  <a:tcPr marL="83223" marR="83223" marT="41612" marB="41612"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1</a:t>
                      </a:r>
                    </a:p>
                  </a:txBody>
                  <a:tcPr marL="83223" marR="83223" marT="41612" marB="41612"/>
                </a:tc>
                <a:extLst>
                  <a:ext uri="{0D108BD9-81ED-4DB2-BD59-A6C34878D82A}">
                    <a16:rowId xmlns:a16="http://schemas.microsoft.com/office/drawing/2014/main" val="2672466282"/>
                  </a:ext>
                </a:extLst>
              </a:tr>
              <a:tr h="366184">
                <a:tc>
                  <a:txBody>
                    <a:bodyPr/>
                    <a:lstStyle/>
                    <a:p>
                      <a:r>
                        <a:rPr lang="en-US" sz="1600"/>
                        <a:t>GPU</a:t>
                      </a:r>
                    </a:p>
                  </a:txBody>
                  <a:tcPr marL="83223" marR="83223" marT="41612" marB="41612"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GPU</a:t>
                      </a:r>
                    </a:p>
                  </a:txBody>
                  <a:tcPr marL="83223" marR="83223" marT="41612" marB="41612"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0</a:t>
                      </a:r>
                    </a:p>
                  </a:txBody>
                  <a:tcPr marL="83223" marR="83223" marT="41612" marB="41612"/>
                </a:tc>
                <a:extLst>
                  <a:ext uri="{0D108BD9-81ED-4DB2-BD59-A6C34878D82A}">
                    <a16:rowId xmlns:a16="http://schemas.microsoft.com/office/drawing/2014/main" val="2160933296"/>
                  </a:ext>
                </a:extLst>
              </a:tr>
              <a:tr h="366184">
                <a:tc>
                  <a:txBody>
                    <a:bodyPr/>
                    <a:lstStyle/>
                    <a:p>
                      <a:r>
                        <a:rPr lang="en-US" sz="1600"/>
                        <a:t>GPU</a:t>
                      </a:r>
                    </a:p>
                  </a:txBody>
                  <a:tcPr marL="83223" marR="83223" marT="41612" marB="41612"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Peer GPU</a:t>
                      </a:r>
                    </a:p>
                  </a:txBody>
                  <a:tcPr marL="83223" marR="83223" marT="41612" marB="41612"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1</a:t>
                      </a:r>
                    </a:p>
                  </a:txBody>
                  <a:tcPr marL="83223" marR="83223" marT="41612" marB="41612"/>
                </a:tc>
                <a:extLst>
                  <a:ext uri="{0D108BD9-81ED-4DB2-BD59-A6C34878D82A}">
                    <a16:rowId xmlns:a16="http://schemas.microsoft.com/office/drawing/2014/main" val="2195593425"/>
                  </a:ext>
                </a:extLst>
              </a:tr>
              <a:tr h="366184">
                <a:tc>
                  <a:txBody>
                    <a:bodyPr/>
                    <a:lstStyle/>
                    <a:p>
                      <a:r>
                        <a:rPr lang="en-US" sz="1600"/>
                        <a:t>GPU</a:t>
                      </a:r>
                    </a:p>
                  </a:txBody>
                  <a:tcPr marL="83223" marR="83223" marT="41612" marB="41612"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Fake Peer GPU</a:t>
                      </a:r>
                    </a:p>
                  </a:txBody>
                  <a:tcPr marL="83223" marR="83223" marT="41612" marB="41612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 GPU -&gt; Pinned -&gt; GPU</a:t>
                      </a:r>
                    </a:p>
                  </a:txBody>
                  <a:tcPr marL="83223" marR="83223" marT="41612" marB="41612"/>
                </a:tc>
                <a:extLst>
                  <a:ext uri="{0D108BD9-81ED-4DB2-BD59-A6C34878D82A}">
                    <a16:rowId xmlns:a16="http://schemas.microsoft.com/office/drawing/2014/main" val="1498043541"/>
                  </a:ext>
                </a:extLst>
              </a:tr>
            </a:tbl>
          </a:graphicData>
        </a:graphic>
      </p:graphicFrame>
      <p:sp>
        <p:nvSpPr>
          <p:cNvPr id="3" name="CuadroTexto 2">
            <a:extLst>
              <a:ext uri="{FF2B5EF4-FFF2-40B4-BE49-F238E27FC236}">
                <a16:creationId xmlns:a16="http://schemas.microsoft.com/office/drawing/2014/main" id="{57BE3B3A-BE23-80C6-D48C-3092008F748C}"/>
              </a:ext>
            </a:extLst>
          </p:cNvPr>
          <p:cNvSpPr txBox="1"/>
          <p:nvPr/>
        </p:nvSpPr>
        <p:spPr>
          <a:xfrm>
            <a:off x="9765813" y="5882269"/>
            <a:ext cx="20016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cudaMemcpyPeerAsync </a:t>
            </a:r>
            <a:endParaRPr lang="en-US" sz="120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E6BD1FA5-5ECA-9358-765D-05F99CAF314C}"/>
              </a:ext>
            </a:extLst>
          </p:cNvPr>
          <p:cNvSpPr txBox="1"/>
          <p:nvPr/>
        </p:nvSpPr>
        <p:spPr>
          <a:xfrm>
            <a:off x="9765813" y="5549591"/>
            <a:ext cx="20016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cudaMemcpyPeerAsync </a:t>
            </a:r>
            <a:endParaRPr lang="en-US" sz="120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F2FAEEDB-BC74-1E9F-5897-D1CDB6E0726E}"/>
              </a:ext>
            </a:extLst>
          </p:cNvPr>
          <p:cNvSpPr/>
          <p:nvPr/>
        </p:nvSpPr>
        <p:spPr>
          <a:xfrm>
            <a:off x="3094464" y="5581263"/>
            <a:ext cx="1265662" cy="490653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Multi GPU</a:t>
            </a:r>
          </a:p>
        </p:txBody>
      </p:sp>
    </p:spTree>
    <p:extLst>
      <p:ext uri="{BB962C8B-B14F-4D97-AF65-F5344CB8AC3E}">
        <p14:creationId xmlns:p14="http://schemas.microsoft.com/office/powerpoint/2010/main" val="2507322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4" grpId="0"/>
      <p:bldP spid="4" grpId="1"/>
      <p:bldP spid="6" grpId="0" animBg="1"/>
      <p:bldP spid="6" grpId="1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DAF29442-1E53-556E-DE26-939071D28C87}"/>
              </a:ext>
            </a:extLst>
          </p:cNvPr>
          <p:cNvSpPr/>
          <p:nvPr/>
        </p:nvSpPr>
        <p:spPr>
          <a:xfrm>
            <a:off x="429321" y="5722656"/>
            <a:ext cx="3715214" cy="47891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</a:rPr>
              <a:t>GPU 2</a:t>
            </a:r>
            <a:r>
              <a:rPr lang="en-US"/>
              <a:t>U</a:t>
            </a:r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E044120A-0D1C-4B6B-FCB9-CDAAA5D77F86}"/>
              </a:ext>
            </a:extLst>
          </p:cNvPr>
          <p:cNvSpPr/>
          <p:nvPr/>
        </p:nvSpPr>
        <p:spPr>
          <a:xfrm>
            <a:off x="429321" y="4799501"/>
            <a:ext cx="3715215" cy="43752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</a:rPr>
              <a:t>GPU 1</a:t>
            </a:r>
            <a:r>
              <a:rPr lang="en-US"/>
              <a:t>PU</a:t>
            </a:r>
          </a:p>
        </p:txBody>
      </p:sp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id="{1FB6067D-4353-5141-387D-CA076CAE8EF2}"/>
              </a:ext>
            </a:extLst>
          </p:cNvPr>
          <p:cNvSpPr/>
          <p:nvPr/>
        </p:nvSpPr>
        <p:spPr>
          <a:xfrm>
            <a:off x="8439620" y="3011862"/>
            <a:ext cx="3614684" cy="70992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>
                <a:solidFill>
                  <a:schemeClr val="tx1"/>
                </a:solidFill>
              </a:rPr>
              <a:t>GPU 2</a:t>
            </a:r>
            <a:r>
              <a:rPr lang="en-US"/>
              <a:t>U</a:t>
            </a:r>
          </a:p>
        </p:txBody>
      </p:sp>
      <p:sp>
        <p:nvSpPr>
          <p:cNvPr id="39" name="Marcador de contenido 2">
            <a:extLst>
              <a:ext uri="{FF2B5EF4-FFF2-40B4-BE49-F238E27FC236}">
                <a16:creationId xmlns:a16="http://schemas.microsoft.com/office/drawing/2014/main" id="{B11296E5-B119-90EB-98C6-55164DE455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5400" y="1734734"/>
            <a:ext cx="10515600" cy="559185"/>
          </a:xfrm>
        </p:spPr>
        <p:txBody>
          <a:bodyPr/>
          <a:lstStyle/>
          <a:p>
            <a:pPr marL="0" indent="0">
              <a:buNone/>
            </a:pPr>
            <a:r>
              <a:rPr lang="en-US" b="1"/>
              <a:t>Problem:</a:t>
            </a:r>
            <a:r>
              <a:rPr lang="en-US"/>
              <a:t> serial execution (GPU to Fake Peer GPU)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/>
          </a:p>
          <a:p>
            <a:endParaRPr lang="en-US" dirty="0"/>
          </a:p>
        </p:txBody>
      </p:sp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FA40E603-1F13-6E51-7D28-ED4DF83FDF35}"/>
              </a:ext>
            </a:extLst>
          </p:cNvPr>
          <p:cNvSpPr/>
          <p:nvPr/>
        </p:nvSpPr>
        <p:spPr>
          <a:xfrm>
            <a:off x="483390" y="2301937"/>
            <a:ext cx="3413964" cy="70992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</a:rPr>
              <a:t>GPU 1</a:t>
            </a:r>
            <a:r>
              <a:rPr lang="en-US"/>
              <a:t>PU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5C89983-3170-FD35-99AB-5291AB333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GPU communication utility</a:t>
            </a:r>
          </a:p>
        </p:txBody>
      </p:sp>
      <p:sp>
        <p:nvSpPr>
          <p:cNvPr id="40" name="Rectángulo 39">
            <a:extLst>
              <a:ext uri="{FF2B5EF4-FFF2-40B4-BE49-F238E27FC236}">
                <a16:creationId xmlns:a16="http://schemas.microsoft.com/office/drawing/2014/main" id="{3FD9D984-1EBC-4D01-D193-26B6C5E08903}"/>
              </a:ext>
            </a:extLst>
          </p:cNvPr>
          <p:cNvSpPr/>
          <p:nvPr/>
        </p:nvSpPr>
        <p:spPr>
          <a:xfrm>
            <a:off x="1328289" y="2541397"/>
            <a:ext cx="2415941" cy="2310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Kernel A</a:t>
            </a:r>
          </a:p>
        </p:txBody>
      </p:sp>
      <p:sp>
        <p:nvSpPr>
          <p:cNvPr id="41" name="Rectángulo 40">
            <a:extLst>
              <a:ext uri="{FF2B5EF4-FFF2-40B4-BE49-F238E27FC236}">
                <a16:creationId xmlns:a16="http://schemas.microsoft.com/office/drawing/2014/main" id="{1C4900EB-2A1F-F02B-8601-B2FE42D30E56}"/>
              </a:ext>
            </a:extLst>
          </p:cNvPr>
          <p:cNvSpPr/>
          <p:nvPr/>
        </p:nvSpPr>
        <p:spPr>
          <a:xfrm>
            <a:off x="3744230" y="2772403"/>
            <a:ext cx="2415941" cy="241698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Copy D2HPN</a:t>
            </a:r>
          </a:p>
        </p:txBody>
      </p:sp>
      <p:sp>
        <p:nvSpPr>
          <p:cNvPr id="42" name="Rectángulo 41">
            <a:extLst>
              <a:ext uri="{FF2B5EF4-FFF2-40B4-BE49-F238E27FC236}">
                <a16:creationId xmlns:a16="http://schemas.microsoft.com/office/drawing/2014/main" id="{C3E240A5-73F5-D48D-5EA2-D65FD62F18F1}"/>
              </a:ext>
            </a:extLst>
          </p:cNvPr>
          <p:cNvSpPr/>
          <p:nvPr/>
        </p:nvSpPr>
        <p:spPr>
          <a:xfrm>
            <a:off x="8576111" y="3245107"/>
            <a:ext cx="2415941" cy="241698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Kernel B</a:t>
            </a:r>
          </a:p>
        </p:txBody>
      </p:sp>
      <p:sp>
        <p:nvSpPr>
          <p:cNvPr id="43" name="Flecha: a la derecha 42">
            <a:extLst>
              <a:ext uri="{FF2B5EF4-FFF2-40B4-BE49-F238E27FC236}">
                <a16:creationId xmlns:a16="http://schemas.microsoft.com/office/drawing/2014/main" id="{34C1B2B9-47A6-7594-70D1-AB418EA4DBD4}"/>
              </a:ext>
            </a:extLst>
          </p:cNvPr>
          <p:cNvSpPr/>
          <p:nvPr/>
        </p:nvSpPr>
        <p:spPr>
          <a:xfrm>
            <a:off x="1328286" y="6201575"/>
            <a:ext cx="2415938" cy="499429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Time</a:t>
            </a:r>
          </a:p>
        </p:txBody>
      </p:sp>
      <p:sp>
        <p:nvSpPr>
          <p:cNvPr id="44" name="Rectángulo 43">
            <a:extLst>
              <a:ext uri="{FF2B5EF4-FFF2-40B4-BE49-F238E27FC236}">
                <a16:creationId xmlns:a16="http://schemas.microsoft.com/office/drawing/2014/main" id="{DEF6D843-36A3-F384-FA2D-CE990AFCDFD4}"/>
              </a:ext>
            </a:extLst>
          </p:cNvPr>
          <p:cNvSpPr/>
          <p:nvPr/>
        </p:nvSpPr>
        <p:spPr>
          <a:xfrm>
            <a:off x="1333860" y="5019815"/>
            <a:ext cx="2415941" cy="2310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Kernel A</a:t>
            </a:r>
          </a:p>
        </p:txBody>
      </p:sp>
      <p:sp>
        <p:nvSpPr>
          <p:cNvPr id="45" name="Rectángulo 44">
            <a:extLst>
              <a:ext uri="{FF2B5EF4-FFF2-40B4-BE49-F238E27FC236}">
                <a16:creationId xmlns:a16="http://schemas.microsoft.com/office/drawing/2014/main" id="{B6BFA231-2E17-3585-4B40-7D6609EFCEE5}"/>
              </a:ext>
            </a:extLst>
          </p:cNvPr>
          <p:cNvSpPr/>
          <p:nvPr/>
        </p:nvSpPr>
        <p:spPr>
          <a:xfrm>
            <a:off x="1333859" y="5240129"/>
            <a:ext cx="2415941" cy="241698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Copy D2HPN</a:t>
            </a:r>
          </a:p>
        </p:txBody>
      </p:sp>
      <p:sp>
        <p:nvSpPr>
          <p:cNvPr id="46" name="Rectángulo 45">
            <a:extLst>
              <a:ext uri="{FF2B5EF4-FFF2-40B4-BE49-F238E27FC236}">
                <a16:creationId xmlns:a16="http://schemas.microsoft.com/office/drawing/2014/main" id="{D0B67FCA-97AA-6A92-415D-D421203BCB7B}"/>
              </a:ext>
            </a:extLst>
          </p:cNvPr>
          <p:cNvSpPr/>
          <p:nvPr/>
        </p:nvSpPr>
        <p:spPr>
          <a:xfrm>
            <a:off x="6160171" y="3028189"/>
            <a:ext cx="2415940" cy="241698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Copy HPN2D</a:t>
            </a:r>
          </a:p>
        </p:txBody>
      </p:sp>
      <p:sp>
        <p:nvSpPr>
          <p:cNvPr id="47" name="Rectángulo 46">
            <a:extLst>
              <a:ext uri="{FF2B5EF4-FFF2-40B4-BE49-F238E27FC236}">
                <a16:creationId xmlns:a16="http://schemas.microsoft.com/office/drawing/2014/main" id="{B82861EB-BC88-DBCD-B32A-27A79B00A39A}"/>
              </a:ext>
            </a:extLst>
          </p:cNvPr>
          <p:cNvSpPr/>
          <p:nvPr/>
        </p:nvSpPr>
        <p:spPr>
          <a:xfrm>
            <a:off x="1333859" y="5471135"/>
            <a:ext cx="2415940" cy="241698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Copy HPN2D</a:t>
            </a:r>
          </a:p>
        </p:txBody>
      </p:sp>
      <p:sp>
        <p:nvSpPr>
          <p:cNvPr id="48" name="Rectángulo 47">
            <a:extLst>
              <a:ext uri="{FF2B5EF4-FFF2-40B4-BE49-F238E27FC236}">
                <a16:creationId xmlns:a16="http://schemas.microsoft.com/office/drawing/2014/main" id="{ECC763C4-44B9-4558-3756-EAA78B799863}"/>
              </a:ext>
            </a:extLst>
          </p:cNvPr>
          <p:cNvSpPr/>
          <p:nvPr/>
        </p:nvSpPr>
        <p:spPr>
          <a:xfrm>
            <a:off x="1333859" y="5715506"/>
            <a:ext cx="2415941" cy="241698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Kernel B</a:t>
            </a:r>
          </a:p>
        </p:txBody>
      </p:sp>
      <p:sp>
        <p:nvSpPr>
          <p:cNvPr id="7" name="Flecha: a la derecha 6">
            <a:extLst>
              <a:ext uri="{FF2B5EF4-FFF2-40B4-BE49-F238E27FC236}">
                <a16:creationId xmlns:a16="http://schemas.microsoft.com/office/drawing/2014/main" id="{FD5ED571-FB78-0C91-224C-F972EC10C622}"/>
              </a:ext>
            </a:extLst>
          </p:cNvPr>
          <p:cNvSpPr/>
          <p:nvPr/>
        </p:nvSpPr>
        <p:spPr>
          <a:xfrm>
            <a:off x="1328286" y="3497496"/>
            <a:ext cx="9663765" cy="499429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Time</a:t>
            </a:r>
          </a:p>
        </p:txBody>
      </p:sp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016669AA-16F0-D4BA-4C7B-A43C673BDBEC}"/>
              </a:ext>
            </a:extLst>
          </p:cNvPr>
          <p:cNvSpPr/>
          <p:nvPr/>
        </p:nvSpPr>
        <p:spPr>
          <a:xfrm>
            <a:off x="429321" y="5719983"/>
            <a:ext cx="3715214" cy="47891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</a:rPr>
              <a:t>GPU 2</a:t>
            </a:r>
            <a:r>
              <a:rPr lang="en-US"/>
              <a:t>U</a:t>
            </a:r>
          </a:p>
        </p:txBody>
      </p:sp>
      <p:sp>
        <p:nvSpPr>
          <p:cNvPr id="9" name="Flecha: a la derecha 8">
            <a:extLst>
              <a:ext uri="{FF2B5EF4-FFF2-40B4-BE49-F238E27FC236}">
                <a16:creationId xmlns:a16="http://schemas.microsoft.com/office/drawing/2014/main" id="{35EBC9D6-6E5C-3E10-FC67-6FD410203B46}"/>
              </a:ext>
            </a:extLst>
          </p:cNvPr>
          <p:cNvSpPr/>
          <p:nvPr/>
        </p:nvSpPr>
        <p:spPr>
          <a:xfrm>
            <a:off x="1328286" y="6198902"/>
            <a:ext cx="2415938" cy="499429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Time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1FF0CA4E-E84E-43FF-215B-BB4902632C2A}"/>
              </a:ext>
            </a:extLst>
          </p:cNvPr>
          <p:cNvSpPr/>
          <p:nvPr/>
        </p:nvSpPr>
        <p:spPr>
          <a:xfrm>
            <a:off x="1333859" y="5712833"/>
            <a:ext cx="2415941" cy="241698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Kernel B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63C11886-F039-B973-B202-51CE27E3946A}"/>
              </a:ext>
            </a:extLst>
          </p:cNvPr>
          <p:cNvSpPr txBox="1"/>
          <p:nvPr/>
        </p:nvSpPr>
        <p:spPr>
          <a:xfrm>
            <a:off x="725400" y="4120276"/>
            <a:ext cx="996615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/>
              <a:t>Goal:</a:t>
            </a:r>
            <a:r>
              <a:rPr lang="en-US" sz="2800"/>
              <a:t> parallel execution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285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5" grpId="0" animBg="1"/>
      <p:bldP spid="5" grpId="1" animBg="1"/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7" grpId="0" animBg="1"/>
      <p:bldP spid="47" grpId="1" animBg="1"/>
      <p:bldP spid="48" grpId="0" animBg="1"/>
      <p:bldP spid="48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/>
      <p:bldP spid="11" grpId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ángulo 14">
            <a:extLst>
              <a:ext uri="{FF2B5EF4-FFF2-40B4-BE49-F238E27FC236}">
                <a16:creationId xmlns:a16="http://schemas.microsoft.com/office/drawing/2014/main" id="{13B0AF62-4A02-126B-5163-70E91899C436}"/>
              </a:ext>
            </a:extLst>
          </p:cNvPr>
          <p:cNvSpPr/>
          <p:nvPr/>
        </p:nvSpPr>
        <p:spPr>
          <a:xfrm>
            <a:off x="6582322" y="4926884"/>
            <a:ext cx="5320408" cy="147373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5EDB3CB0-381C-5154-D5E0-0A5B58450814}"/>
              </a:ext>
            </a:extLst>
          </p:cNvPr>
          <p:cNvSpPr/>
          <p:nvPr/>
        </p:nvSpPr>
        <p:spPr>
          <a:xfrm>
            <a:off x="786268" y="4926884"/>
            <a:ext cx="5043760" cy="147373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098AA3FD-0742-9466-B698-02425F697EF2}"/>
              </a:ext>
            </a:extLst>
          </p:cNvPr>
          <p:cNvSpPr/>
          <p:nvPr/>
        </p:nvSpPr>
        <p:spPr>
          <a:xfrm>
            <a:off x="5529684" y="1528012"/>
            <a:ext cx="1509200" cy="241632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3200">
                <a:solidFill>
                  <a:schemeClr val="tx1"/>
                </a:solidFill>
              </a:rPr>
              <a:t>Buffer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6FC0BF4-6F81-867D-973B-E9553C075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GPU communication utility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ABE2C026-D760-9CB3-0D4E-ABBCF4AF0973}"/>
              </a:ext>
            </a:extLst>
          </p:cNvPr>
          <p:cNvSpPr/>
          <p:nvPr/>
        </p:nvSpPr>
        <p:spPr>
          <a:xfrm>
            <a:off x="1784485" y="2514799"/>
            <a:ext cx="2562518" cy="1325563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/>
              <a:t>Producer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DDED7CC1-1FD1-56B7-301F-CEC9AD1F0920}"/>
              </a:ext>
            </a:extLst>
          </p:cNvPr>
          <p:cNvSpPr/>
          <p:nvPr/>
        </p:nvSpPr>
        <p:spPr>
          <a:xfrm>
            <a:off x="8267601" y="2520815"/>
            <a:ext cx="2604836" cy="1325563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/>
              <a:t>Consumer</a:t>
            </a:r>
          </a:p>
        </p:txBody>
      </p:sp>
      <p:sp>
        <p:nvSpPr>
          <p:cNvPr id="6" name="Flecha: a la derecha 5">
            <a:extLst>
              <a:ext uri="{FF2B5EF4-FFF2-40B4-BE49-F238E27FC236}">
                <a16:creationId xmlns:a16="http://schemas.microsoft.com/office/drawing/2014/main" id="{7E3F7EBD-501A-A4C8-03B8-13E82281649B}"/>
              </a:ext>
            </a:extLst>
          </p:cNvPr>
          <p:cNvSpPr/>
          <p:nvPr/>
        </p:nvSpPr>
        <p:spPr>
          <a:xfrm rot="20467805">
            <a:off x="4457899" y="2219000"/>
            <a:ext cx="1194709" cy="5334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DATA</a:t>
            </a:r>
          </a:p>
        </p:txBody>
      </p:sp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1EA6AD58-C016-96F5-EB3C-FE6904C54005}"/>
              </a:ext>
            </a:extLst>
          </p:cNvPr>
          <p:cNvSpPr/>
          <p:nvPr/>
        </p:nvSpPr>
        <p:spPr>
          <a:xfrm>
            <a:off x="5691023" y="2143630"/>
            <a:ext cx="1198418" cy="270163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PTR</a:t>
            </a:r>
          </a:p>
        </p:txBody>
      </p:sp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35E727ED-8B5F-24AC-1AED-A50F683377CC}"/>
              </a:ext>
            </a:extLst>
          </p:cNvPr>
          <p:cNvSpPr/>
          <p:nvPr/>
        </p:nvSpPr>
        <p:spPr>
          <a:xfrm>
            <a:off x="5672172" y="3225649"/>
            <a:ext cx="1198418" cy="270163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PTR</a:t>
            </a:r>
          </a:p>
        </p:txBody>
      </p:sp>
      <p:sp>
        <p:nvSpPr>
          <p:cNvPr id="9" name="Flecha: a la derecha 8">
            <a:extLst>
              <a:ext uri="{FF2B5EF4-FFF2-40B4-BE49-F238E27FC236}">
                <a16:creationId xmlns:a16="http://schemas.microsoft.com/office/drawing/2014/main" id="{2A865C27-59AC-F157-F859-3E5C577D3023}"/>
              </a:ext>
            </a:extLst>
          </p:cNvPr>
          <p:cNvSpPr/>
          <p:nvPr/>
        </p:nvSpPr>
        <p:spPr>
          <a:xfrm>
            <a:off x="6990472" y="3097138"/>
            <a:ext cx="1198418" cy="5334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DATA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0C8572B1-8086-B6BD-4DD1-E67E8D8534D3}"/>
              </a:ext>
            </a:extLst>
          </p:cNvPr>
          <p:cNvSpPr txBox="1"/>
          <p:nvPr/>
        </p:nvSpPr>
        <p:spPr>
          <a:xfrm>
            <a:off x="3752578" y="4293789"/>
            <a:ext cx="5165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accent6"/>
                </a:solidFill>
              </a:rPr>
              <a:t>ProducerConsumerBuffer</a:t>
            </a:r>
            <a:r>
              <a:rPr lang="en-US"/>
              <a:t> </a:t>
            </a:r>
            <a:r>
              <a:rPr lang="en-US">
                <a:solidFill>
                  <a:schemeClr val="accent1">
                    <a:lumMod val="60000"/>
                    <a:lumOff val="40000"/>
                  </a:schemeClr>
                </a:solidFill>
              </a:rPr>
              <a:t>buffer</a:t>
            </a:r>
            <a:r>
              <a:rPr lang="en-US"/>
              <a:t>;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88A95B16-0C99-86E9-709D-8D9F3EB9CB88}"/>
              </a:ext>
            </a:extLst>
          </p:cNvPr>
          <p:cNvSpPr txBox="1"/>
          <p:nvPr/>
        </p:nvSpPr>
        <p:spPr>
          <a:xfrm>
            <a:off x="786268" y="4940892"/>
            <a:ext cx="504375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CPU THREAD 1</a:t>
            </a:r>
          </a:p>
          <a:p>
            <a:pPr algn="ctr"/>
            <a:endParaRPr lang="en-US" b="1"/>
          </a:p>
          <a:p>
            <a:pPr algn="ctr"/>
            <a:r>
              <a:rPr lang="en-US" b="1"/>
              <a:t>ptrToProduce</a:t>
            </a:r>
            <a:r>
              <a:rPr lang="en-US"/>
              <a:t> = </a:t>
            </a:r>
            <a:r>
              <a:rPr lang="en-US">
                <a:solidFill>
                  <a:schemeClr val="accent1">
                    <a:lumMod val="60000"/>
                    <a:lumOff val="40000"/>
                  </a:schemeClr>
                </a:solidFill>
              </a:rPr>
              <a:t>buffer</a:t>
            </a:r>
            <a:r>
              <a:rPr lang="en-US"/>
              <a:t>.getPointerToProduce();</a:t>
            </a:r>
          </a:p>
          <a:p>
            <a:pPr algn="ctr"/>
            <a:r>
              <a:rPr lang="en-US"/>
              <a:t>doProduce(</a:t>
            </a:r>
            <a:r>
              <a:rPr lang="en-US" b="1"/>
              <a:t>ptrToProduce</a:t>
            </a:r>
            <a:r>
              <a:rPr lang="en-US"/>
              <a:t>); </a:t>
            </a:r>
            <a:r>
              <a:rPr lang="en-US">
                <a:solidFill>
                  <a:schemeClr val="accent6"/>
                </a:solidFill>
              </a:rPr>
              <a:t>// Modifying the data</a:t>
            </a:r>
          </a:p>
          <a:p>
            <a:pPr algn="ctr"/>
            <a:r>
              <a:rPr lang="en-US">
                <a:solidFill>
                  <a:schemeClr val="accent1">
                    <a:lumMod val="60000"/>
                    <a:lumOff val="40000"/>
                  </a:schemeClr>
                </a:solidFill>
              </a:rPr>
              <a:t>buffer</a:t>
            </a:r>
            <a:r>
              <a:rPr lang="en-US"/>
              <a:t>.setPointerAsProduced(</a:t>
            </a:r>
            <a:r>
              <a:rPr lang="en-US" b="1"/>
              <a:t>producedData</a:t>
            </a:r>
            <a:r>
              <a:rPr lang="en-US"/>
              <a:t>);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697C6A8A-4BFE-7820-E854-E2A8B564F747}"/>
              </a:ext>
            </a:extLst>
          </p:cNvPr>
          <p:cNvSpPr txBox="1"/>
          <p:nvPr/>
        </p:nvSpPr>
        <p:spPr>
          <a:xfrm>
            <a:off x="6582321" y="4923292"/>
            <a:ext cx="53204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CPU THREAD 2</a:t>
            </a:r>
          </a:p>
          <a:p>
            <a:pPr algn="ctr"/>
            <a:endParaRPr lang="en-US" b="1"/>
          </a:p>
          <a:p>
            <a:pPr algn="ctr"/>
            <a:r>
              <a:rPr lang="en-US" b="1"/>
              <a:t>ptrToConsume</a:t>
            </a:r>
            <a:r>
              <a:rPr lang="en-US"/>
              <a:t> = </a:t>
            </a:r>
            <a:r>
              <a:rPr lang="en-US">
                <a:solidFill>
                  <a:schemeClr val="accent1">
                    <a:lumMod val="60000"/>
                    <a:lumOff val="40000"/>
                  </a:schemeClr>
                </a:solidFill>
              </a:rPr>
              <a:t>buffer</a:t>
            </a:r>
            <a:r>
              <a:rPr lang="en-US"/>
              <a:t>.getPointerToConsume();</a:t>
            </a:r>
          </a:p>
          <a:p>
            <a:pPr algn="ctr"/>
            <a:r>
              <a:rPr lang="en-US"/>
              <a:t>doConsume(</a:t>
            </a:r>
            <a:r>
              <a:rPr lang="en-US" b="1"/>
              <a:t>ptrToConsume</a:t>
            </a:r>
            <a:r>
              <a:rPr lang="en-US"/>
              <a:t>); </a:t>
            </a:r>
            <a:r>
              <a:rPr lang="en-US">
                <a:solidFill>
                  <a:schemeClr val="accent6"/>
                </a:solidFill>
              </a:rPr>
              <a:t>// Reading the data</a:t>
            </a:r>
            <a:endParaRPr lang="en-US"/>
          </a:p>
          <a:p>
            <a:pPr algn="ctr"/>
            <a:r>
              <a:rPr lang="en-US">
                <a:solidFill>
                  <a:schemeClr val="accent1">
                    <a:lumMod val="60000"/>
                    <a:lumOff val="40000"/>
                  </a:schemeClr>
                </a:solidFill>
              </a:rPr>
              <a:t>buffer</a:t>
            </a:r>
            <a:r>
              <a:rPr lang="en-US"/>
              <a:t>.setPointerAsConsumed(</a:t>
            </a:r>
            <a:r>
              <a:rPr lang="en-US" b="1"/>
              <a:t>producedData</a:t>
            </a:r>
            <a:r>
              <a:rPr lang="en-US"/>
              <a:t>);</a:t>
            </a:r>
          </a:p>
        </p:txBody>
      </p:sp>
      <p:sp>
        <p:nvSpPr>
          <p:cNvPr id="16" name="Flecha: hacia abajo 15">
            <a:extLst>
              <a:ext uri="{FF2B5EF4-FFF2-40B4-BE49-F238E27FC236}">
                <a16:creationId xmlns:a16="http://schemas.microsoft.com/office/drawing/2014/main" id="{8B848F89-2CDE-BFCD-D08C-75D5BCEC55FB}"/>
              </a:ext>
            </a:extLst>
          </p:cNvPr>
          <p:cNvSpPr/>
          <p:nvPr/>
        </p:nvSpPr>
        <p:spPr>
          <a:xfrm>
            <a:off x="2562650" y="3944340"/>
            <a:ext cx="297034" cy="80821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lecha: hacia abajo 16">
            <a:extLst>
              <a:ext uri="{FF2B5EF4-FFF2-40B4-BE49-F238E27FC236}">
                <a16:creationId xmlns:a16="http://schemas.microsoft.com/office/drawing/2014/main" id="{AE836BB9-FE07-2B63-1CD1-E842D1B33F60}"/>
              </a:ext>
            </a:extLst>
          </p:cNvPr>
          <p:cNvSpPr/>
          <p:nvPr/>
        </p:nvSpPr>
        <p:spPr>
          <a:xfrm>
            <a:off x="6130412" y="4016018"/>
            <a:ext cx="297034" cy="307089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lecha: hacia abajo 17">
            <a:extLst>
              <a:ext uri="{FF2B5EF4-FFF2-40B4-BE49-F238E27FC236}">
                <a16:creationId xmlns:a16="http://schemas.microsoft.com/office/drawing/2014/main" id="{09CF850A-F612-81C0-4571-9FE91E35711C}"/>
              </a:ext>
            </a:extLst>
          </p:cNvPr>
          <p:cNvSpPr/>
          <p:nvPr/>
        </p:nvSpPr>
        <p:spPr>
          <a:xfrm>
            <a:off x="9401140" y="3944340"/>
            <a:ext cx="297034" cy="80821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ángulo: esquinas redondeadas 18">
            <a:extLst>
              <a:ext uri="{FF2B5EF4-FFF2-40B4-BE49-F238E27FC236}">
                <a16:creationId xmlns:a16="http://schemas.microsoft.com/office/drawing/2014/main" id="{5CDC4E08-C841-7376-F827-4AB3BE0FABC2}"/>
              </a:ext>
            </a:extLst>
          </p:cNvPr>
          <p:cNvSpPr/>
          <p:nvPr/>
        </p:nvSpPr>
        <p:spPr>
          <a:xfrm>
            <a:off x="5683155" y="2503939"/>
            <a:ext cx="1198418" cy="270163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PTR</a:t>
            </a:r>
          </a:p>
        </p:txBody>
      </p:sp>
      <p:sp>
        <p:nvSpPr>
          <p:cNvPr id="20" name="Rectángulo: esquinas redondeadas 19">
            <a:extLst>
              <a:ext uri="{FF2B5EF4-FFF2-40B4-BE49-F238E27FC236}">
                <a16:creationId xmlns:a16="http://schemas.microsoft.com/office/drawing/2014/main" id="{78259A73-0904-AF36-62DE-E897E3573CD2}"/>
              </a:ext>
            </a:extLst>
          </p:cNvPr>
          <p:cNvSpPr/>
          <p:nvPr/>
        </p:nvSpPr>
        <p:spPr>
          <a:xfrm>
            <a:off x="5672172" y="2868487"/>
            <a:ext cx="1198418" cy="270163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PTR</a:t>
            </a:r>
          </a:p>
        </p:txBody>
      </p:sp>
      <p:sp>
        <p:nvSpPr>
          <p:cNvPr id="21" name="Rectángulo: esquinas redondeadas 20">
            <a:extLst>
              <a:ext uri="{FF2B5EF4-FFF2-40B4-BE49-F238E27FC236}">
                <a16:creationId xmlns:a16="http://schemas.microsoft.com/office/drawing/2014/main" id="{EF53D48D-0F1E-2C51-A722-42AC330917DE}"/>
              </a:ext>
            </a:extLst>
          </p:cNvPr>
          <p:cNvSpPr/>
          <p:nvPr/>
        </p:nvSpPr>
        <p:spPr>
          <a:xfrm>
            <a:off x="5672172" y="3584269"/>
            <a:ext cx="1198418" cy="27016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PTR</a:t>
            </a:r>
          </a:p>
        </p:txBody>
      </p:sp>
    </p:spTree>
    <p:extLst>
      <p:ext uri="{BB962C8B-B14F-4D97-AF65-F5344CB8AC3E}">
        <p14:creationId xmlns:p14="http://schemas.microsoft.com/office/powerpoint/2010/main" val="2204201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  <p:bldP spid="14" grpId="0" animBg="1"/>
      <p:bldP spid="14" grpId="1" animBg="1"/>
      <p:bldP spid="11" grpId="0"/>
      <p:bldP spid="11" grpId="1"/>
      <p:bldP spid="12" grpId="0"/>
      <p:bldP spid="12" grpId="1"/>
      <p:bldP spid="13" grpId="0"/>
      <p:bldP spid="13" grpId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ángulo: esquinas redondeadas 60">
            <a:extLst>
              <a:ext uri="{FF2B5EF4-FFF2-40B4-BE49-F238E27FC236}">
                <a16:creationId xmlns:a16="http://schemas.microsoft.com/office/drawing/2014/main" id="{8D2DD4CD-DB4B-DBD3-10C1-E510B4B13CC4}"/>
              </a:ext>
            </a:extLst>
          </p:cNvPr>
          <p:cNvSpPr/>
          <p:nvPr/>
        </p:nvSpPr>
        <p:spPr>
          <a:xfrm>
            <a:off x="5450304" y="4774836"/>
            <a:ext cx="3494000" cy="137296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>
                <a:solidFill>
                  <a:schemeClr val="tx1"/>
                </a:solidFill>
              </a:rPr>
              <a:t>GPU 2</a:t>
            </a:r>
            <a:r>
              <a:rPr lang="en-US"/>
              <a:t>PU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BD6B18DC-7BD9-DEB1-614E-83D24F0BE776}"/>
              </a:ext>
            </a:extLst>
          </p:cNvPr>
          <p:cNvSpPr/>
          <p:nvPr/>
        </p:nvSpPr>
        <p:spPr>
          <a:xfrm>
            <a:off x="5634532" y="4855279"/>
            <a:ext cx="1509200" cy="119231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Buffer</a:t>
            </a:r>
          </a:p>
        </p:txBody>
      </p:sp>
      <p:sp>
        <p:nvSpPr>
          <p:cNvPr id="62" name="Rectángulo: esquinas redondeadas 61">
            <a:extLst>
              <a:ext uri="{FF2B5EF4-FFF2-40B4-BE49-F238E27FC236}">
                <a16:creationId xmlns:a16="http://schemas.microsoft.com/office/drawing/2014/main" id="{BFD3855E-387E-A8D4-5E4E-0AF4A04F73F5}"/>
              </a:ext>
            </a:extLst>
          </p:cNvPr>
          <p:cNvSpPr/>
          <p:nvPr/>
        </p:nvSpPr>
        <p:spPr>
          <a:xfrm>
            <a:off x="5450305" y="3194767"/>
            <a:ext cx="3494001" cy="144895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>
                <a:solidFill>
                  <a:schemeClr val="tx1"/>
                </a:solidFill>
              </a:rPr>
              <a:t>CPU   </a:t>
            </a:r>
            <a:r>
              <a:rPr lang="en-US"/>
              <a:t>PU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29370EF0-F386-3A4B-9EBF-A722754CACC4}"/>
              </a:ext>
            </a:extLst>
          </p:cNvPr>
          <p:cNvSpPr/>
          <p:nvPr/>
        </p:nvSpPr>
        <p:spPr>
          <a:xfrm>
            <a:off x="5634532" y="3287867"/>
            <a:ext cx="1509200" cy="118917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Buffer</a:t>
            </a:r>
          </a:p>
        </p:txBody>
      </p:sp>
      <p:sp>
        <p:nvSpPr>
          <p:cNvPr id="60" name="Rectángulo: esquinas redondeadas 59">
            <a:extLst>
              <a:ext uri="{FF2B5EF4-FFF2-40B4-BE49-F238E27FC236}">
                <a16:creationId xmlns:a16="http://schemas.microsoft.com/office/drawing/2014/main" id="{BA6582E1-FE50-2B0C-E41F-3CA050F1EBAF}"/>
              </a:ext>
            </a:extLst>
          </p:cNvPr>
          <p:cNvSpPr/>
          <p:nvPr/>
        </p:nvSpPr>
        <p:spPr>
          <a:xfrm>
            <a:off x="5450305" y="1690688"/>
            <a:ext cx="3494001" cy="137296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>
                <a:solidFill>
                  <a:schemeClr val="tx1"/>
                </a:solidFill>
              </a:rPr>
              <a:t>GPU 1</a:t>
            </a:r>
            <a:r>
              <a:rPr lang="en-US"/>
              <a:t>PU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6C25BDEF-FCE7-8894-7C8A-F106E5A5C851}"/>
              </a:ext>
            </a:extLst>
          </p:cNvPr>
          <p:cNvSpPr/>
          <p:nvPr/>
        </p:nvSpPr>
        <p:spPr>
          <a:xfrm>
            <a:off x="5634532" y="1800443"/>
            <a:ext cx="1509200" cy="114620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Buffer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21CF613-7BAB-737F-F5A9-F209D9822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GPU communication utility</a:t>
            </a:r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1F44B272-12CA-E4EF-36DF-5E7787C1AF66}"/>
              </a:ext>
            </a:extLst>
          </p:cNvPr>
          <p:cNvSpPr/>
          <p:nvPr/>
        </p:nvSpPr>
        <p:spPr>
          <a:xfrm>
            <a:off x="2418048" y="2275166"/>
            <a:ext cx="2415941" cy="3000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Producer Kernel</a:t>
            </a:r>
            <a:endParaRPr lang="en-US" dirty="0"/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067F8A41-7C65-69BA-E484-F357615FB4D0}"/>
              </a:ext>
            </a:extLst>
          </p:cNvPr>
          <p:cNvSpPr/>
          <p:nvPr/>
        </p:nvSpPr>
        <p:spPr>
          <a:xfrm>
            <a:off x="2434360" y="3107844"/>
            <a:ext cx="2415941" cy="310731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Copy D2HPN</a:t>
            </a:r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05595DF2-5009-3B24-36B2-B5A4A7DA36B2}"/>
              </a:ext>
            </a:extLst>
          </p:cNvPr>
          <p:cNvSpPr/>
          <p:nvPr/>
        </p:nvSpPr>
        <p:spPr>
          <a:xfrm>
            <a:off x="2434360" y="4570221"/>
            <a:ext cx="2415940" cy="300039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Copy HPN2D</a:t>
            </a:r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54F26F2C-DCE9-768D-947F-E98A41EA2719}"/>
              </a:ext>
            </a:extLst>
          </p:cNvPr>
          <p:cNvSpPr/>
          <p:nvPr/>
        </p:nvSpPr>
        <p:spPr>
          <a:xfrm>
            <a:off x="2393565" y="5604757"/>
            <a:ext cx="2415941" cy="300039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Consumer Kernel</a:t>
            </a:r>
            <a:endParaRPr lang="en-US" dirty="0"/>
          </a:p>
        </p:txBody>
      </p:sp>
      <p:sp>
        <p:nvSpPr>
          <p:cNvPr id="24" name="Rectángulo: esquinas redondeadas 23">
            <a:extLst>
              <a:ext uri="{FF2B5EF4-FFF2-40B4-BE49-F238E27FC236}">
                <a16:creationId xmlns:a16="http://schemas.microsoft.com/office/drawing/2014/main" id="{83B5132E-5F09-868A-7753-535A93312595}"/>
              </a:ext>
            </a:extLst>
          </p:cNvPr>
          <p:cNvSpPr/>
          <p:nvPr/>
        </p:nvSpPr>
        <p:spPr>
          <a:xfrm>
            <a:off x="5793386" y="2290103"/>
            <a:ext cx="1198418" cy="270163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PTR</a:t>
            </a:r>
          </a:p>
        </p:txBody>
      </p:sp>
      <p:sp>
        <p:nvSpPr>
          <p:cNvPr id="25" name="Rectángulo: esquinas redondeadas 24">
            <a:extLst>
              <a:ext uri="{FF2B5EF4-FFF2-40B4-BE49-F238E27FC236}">
                <a16:creationId xmlns:a16="http://schemas.microsoft.com/office/drawing/2014/main" id="{6410C911-026C-03CB-5120-6C50F89D35F8}"/>
              </a:ext>
            </a:extLst>
          </p:cNvPr>
          <p:cNvSpPr/>
          <p:nvPr/>
        </p:nvSpPr>
        <p:spPr>
          <a:xfrm>
            <a:off x="5793386" y="2562871"/>
            <a:ext cx="1198418" cy="270163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PTR</a:t>
            </a:r>
          </a:p>
        </p:txBody>
      </p:sp>
      <p:sp>
        <p:nvSpPr>
          <p:cNvPr id="26" name="Rectángulo: esquinas redondeadas 25">
            <a:extLst>
              <a:ext uri="{FF2B5EF4-FFF2-40B4-BE49-F238E27FC236}">
                <a16:creationId xmlns:a16="http://schemas.microsoft.com/office/drawing/2014/main" id="{20F7D527-6110-8C3A-1465-839647E5A2E3}"/>
              </a:ext>
            </a:extLst>
          </p:cNvPr>
          <p:cNvSpPr/>
          <p:nvPr/>
        </p:nvSpPr>
        <p:spPr>
          <a:xfrm>
            <a:off x="5793388" y="3798198"/>
            <a:ext cx="1198418" cy="270163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PTR</a:t>
            </a:r>
          </a:p>
        </p:txBody>
      </p:sp>
      <p:sp>
        <p:nvSpPr>
          <p:cNvPr id="27" name="Rectángulo: esquinas redondeadas 26">
            <a:extLst>
              <a:ext uri="{FF2B5EF4-FFF2-40B4-BE49-F238E27FC236}">
                <a16:creationId xmlns:a16="http://schemas.microsoft.com/office/drawing/2014/main" id="{CA1BE35D-50EA-6E19-BA2F-57B3C0CD234B}"/>
              </a:ext>
            </a:extLst>
          </p:cNvPr>
          <p:cNvSpPr/>
          <p:nvPr/>
        </p:nvSpPr>
        <p:spPr>
          <a:xfrm>
            <a:off x="5793388" y="4068361"/>
            <a:ext cx="1198418" cy="270163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PTR</a:t>
            </a:r>
          </a:p>
        </p:txBody>
      </p:sp>
      <p:sp>
        <p:nvSpPr>
          <p:cNvPr id="28" name="Rectángulo: esquinas redondeadas 27">
            <a:extLst>
              <a:ext uri="{FF2B5EF4-FFF2-40B4-BE49-F238E27FC236}">
                <a16:creationId xmlns:a16="http://schemas.microsoft.com/office/drawing/2014/main" id="{1764518D-100D-34E1-6048-24564956FB04}"/>
              </a:ext>
            </a:extLst>
          </p:cNvPr>
          <p:cNvSpPr/>
          <p:nvPr/>
        </p:nvSpPr>
        <p:spPr>
          <a:xfrm>
            <a:off x="5789923" y="5352712"/>
            <a:ext cx="1198418" cy="270163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PTR</a:t>
            </a:r>
          </a:p>
        </p:txBody>
      </p:sp>
      <p:sp>
        <p:nvSpPr>
          <p:cNvPr id="29" name="Rectángulo: esquinas redondeadas 28">
            <a:extLst>
              <a:ext uri="{FF2B5EF4-FFF2-40B4-BE49-F238E27FC236}">
                <a16:creationId xmlns:a16="http://schemas.microsoft.com/office/drawing/2014/main" id="{F6C24D13-7EFB-05BA-EF7C-06D736D300FF}"/>
              </a:ext>
            </a:extLst>
          </p:cNvPr>
          <p:cNvSpPr/>
          <p:nvPr/>
        </p:nvSpPr>
        <p:spPr>
          <a:xfrm>
            <a:off x="5789923" y="5634633"/>
            <a:ext cx="1198418" cy="270163"/>
          </a:xfrm>
          <a:prstGeom prst="roundRect">
            <a:avLst/>
          </a:prstGeom>
          <a:solidFill>
            <a:schemeClr val="tx2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PTR</a:t>
            </a:r>
          </a:p>
        </p:txBody>
      </p:sp>
      <p:sp>
        <p:nvSpPr>
          <p:cNvPr id="47" name="Flecha: a la derecha 46">
            <a:extLst>
              <a:ext uri="{FF2B5EF4-FFF2-40B4-BE49-F238E27FC236}">
                <a16:creationId xmlns:a16="http://schemas.microsoft.com/office/drawing/2014/main" id="{79AE82CF-E2FB-CCFB-8C58-FCC7F750147F}"/>
              </a:ext>
            </a:extLst>
          </p:cNvPr>
          <p:cNvSpPr/>
          <p:nvPr/>
        </p:nvSpPr>
        <p:spPr>
          <a:xfrm>
            <a:off x="4833987" y="2292708"/>
            <a:ext cx="959399" cy="30003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Flecha: a la derecha 47">
            <a:extLst>
              <a:ext uri="{FF2B5EF4-FFF2-40B4-BE49-F238E27FC236}">
                <a16:creationId xmlns:a16="http://schemas.microsoft.com/office/drawing/2014/main" id="{6A9297B7-E406-A695-A580-EC8E24D0A44A}"/>
              </a:ext>
            </a:extLst>
          </p:cNvPr>
          <p:cNvSpPr/>
          <p:nvPr/>
        </p:nvSpPr>
        <p:spPr>
          <a:xfrm rot="10800000">
            <a:off x="4809511" y="5604758"/>
            <a:ext cx="959398" cy="300038"/>
          </a:xfrm>
          <a:prstGeom prst="rightArrow">
            <a:avLst/>
          </a:prstGeom>
          <a:solidFill>
            <a:schemeClr val="tx2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Flecha: hacia abajo 48">
            <a:extLst>
              <a:ext uri="{FF2B5EF4-FFF2-40B4-BE49-F238E27FC236}">
                <a16:creationId xmlns:a16="http://schemas.microsoft.com/office/drawing/2014/main" id="{B1BFD967-A004-B2C5-CED6-D587042CB736}"/>
              </a:ext>
            </a:extLst>
          </p:cNvPr>
          <p:cNvSpPr/>
          <p:nvPr/>
        </p:nvSpPr>
        <p:spPr>
          <a:xfrm>
            <a:off x="5585575" y="2862909"/>
            <a:ext cx="304800" cy="919336"/>
          </a:xfrm>
          <a:prstGeom prst="downArrow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lecha: hacia abajo 49">
            <a:extLst>
              <a:ext uri="{FF2B5EF4-FFF2-40B4-BE49-F238E27FC236}">
                <a16:creationId xmlns:a16="http://schemas.microsoft.com/office/drawing/2014/main" id="{470EACD9-D3A1-0D5B-5B54-857C46896F53}"/>
              </a:ext>
            </a:extLst>
          </p:cNvPr>
          <p:cNvSpPr/>
          <p:nvPr/>
        </p:nvSpPr>
        <p:spPr>
          <a:xfrm>
            <a:off x="5585575" y="4360899"/>
            <a:ext cx="304800" cy="957580"/>
          </a:xfrm>
          <a:prstGeom prst="downArrow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79412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ctángulo: esquinas redondeadas 59">
            <a:extLst>
              <a:ext uri="{FF2B5EF4-FFF2-40B4-BE49-F238E27FC236}">
                <a16:creationId xmlns:a16="http://schemas.microsoft.com/office/drawing/2014/main" id="{BA6582E1-FE50-2B0C-E41F-3CA050F1EBAF}"/>
              </a:ext>
            </a:extLst>
          </p:cNvPr>
          <p:cNvSpPr/>
          <p:nvPr/>
        </p:nvSpPr>
        <p:spPr>
          <a:xfrm>
            <a:off x="4544291" y="2701636"/>
            <a:ext cx="3317174" cy="70992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>
                <a:solidFill>
                  <a:schemeClr val="tx1"/>
                </a:solidFill>
              </a:rPr>
              <a:t>GPU 1</a:t>
            </a:r>
            <a:r>
              <a:rPr lang="en-US"/>
              <a:t>PU</a:t>
            </a:r>
          </a:p>
        </p:txBody>
      </p:sp>
      <p:sp>
        <p:nvSpPr>
          <p:cNvPr id="62" name="Rectángulo: esquinas redondeadas 61">
            <a:extLst>
              <a:ext uri="{FF2B5EF4-FFF2-40B4-BE49-F238E27FC236}">
                <a16:creationId xmlns:a16="http://schemas.microsoft.com/office/drawing/2014/main" id="{BFD3855E-387E-A8D4-5E4E-0AF4A04F73F5}"/>
              </a:ext>
            </a:extLst>
          </p:cNvPr>
          <p:cNvSpPr/>
          <p:nvPr/>
        </p:nvSpPr>
        <p:spPr>
          <a:xfrm>
            <a:off x="4544291" y="3783742"/>
            <a:ext cx="3317174" cy="65681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>
                <a:solidFill>
                  <a:schemeClr val="tx1"/>
                </a:solidFill>
              </a:rPr>
              <a:t>CPU   </a:t>
            </a:r>
            <a:r>
              <a:rPr lang="en-US"/>
              <a:t>PU</a:t>
            </a:r>
          </a:p>
        </p:txBody>
      </p:sp>
      <p:sp>
        <p:nvSpPr>
          <p:cNvPr id="61" name="Rectángulo: esquinas redondeadas 60">
            <a:extLst>
              <a:ext uri="{FF2B5EF4-FFF2-40B4-BE49-F238E27FC236}">
                <a16:creationId xmlns:a16="http://schemas.microsoft.com/office/drawing/2014/main" id="{8D2DD4CD-DB4B-DBD3-10C1-E510B4B13CC4}"/>
              </a:ext>
            </a:extLst>
          </p:cNvPr>
          <p:cNvSpPr/>
          <p:nvPr/>
        </p:nvSpPr>
        <p:spPr>
          <a:xfrm>
            <a:off x="4544291" y="4805830"/>
            <a:ext cx="3317174" cy="65681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>
                <a:solidFill>
                  <a:schemeClr val="tx1"/>
                </a:solidFill>
              </a:rPr>
              <a:t>GPU 2</a:t>
            </a:r>
            <a:r>
              <a:rPr lang="en-US"/>
              <a:t>PU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21CF613-7BAB-737F-F5A9-F209D9822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GPU communication utility</a:t>
            </a:r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1F44B272-12CA-E4EF-36DF-5E7787C1AF66}"/>
              </a:ext>
            </a:extLst>
          </p:cNvPr>
          <p:cNvSpPr/>
          <p:nvPr/>
        </p:nvSpPr>
        <p:spPr>
          <a:xfrm>
            <a:off x="1335207" y="2775097"/>
            <a:ext cx="2415941" cy="3000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Producer Kernel</a:t>
            </a:r>
            <a:endParaRPr lang="en-US" dirty="0"/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067F8A41-7C65-69BA-E484-F357615FB4D0}"/>
              </a:ext>
            </a:extLst>
          </p:cNvPr>
          <p:cNvSpPr/>
          <p:nvPr/>
        </p:nvSpPr>
        <p:spPr>
          <a:xfrm>
            <a:off x="1335205" y="3445826"/>
            <a:ext cx="2415941" cy="310731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Copy D2HPN</a:t>
            </a:r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05595DF2-5009-3B24-36B2-B5A4A7DA36B2}"/>
              </a:ext>
            </a:extLst>
          </p:cNvPr>
          <p:cNvSpPr/>
          <p:nvPr/>
        </p:nvSpPr>
        <p:spPr>
          <a:xfrm>
            <a:off x="1335206" y="4427025"/>
            <a:ext cx="2415940" cy="300039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Copy HPN2D</a:t>
            </a:r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54F26F2C-DCE9-768D-947F-E98A41EA2719}"/>
              </a:ext>
            </a:extLst>
          </p:cNvPr>
          <p:cNvSpPr/>
          <p:nvPr/>
        </p:nvSpPr>
        <p:spPr>
          <a:xfrm>
            <a:off x="1335206" y="5107457"/>
            <a:ext cx="2415941" cy="300039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Consumer Kernel</a:t>
            </a:r>
            <a:endParaRPr lang="en-US" dirty="0"/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A3B679AD-2900-ECBA-E804-B692DC3D913A}"/>
              </a:ext>
            </a:extLst>
          </p:cNvPr>
          <p:cNvSpPr txBox="1"/>
          <p:nvPr/>
        </p:nvSpPr>
        <p:spPr>
          <a:xfrm>
            <a:off x="9766822" y="3857578"/>
            <a:ext cx="2984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1997E8F2-5D71-C640-068A-900976204744}"/>
              </a:ext>
            </a:extLst>
          </p:cNvPr>
          <p:cNvSpPr txBox="1"/>
          <p:nvPr/>
        </p:nvSpPr>
        <p:spPr>
          <a:xfrm>
            <a:off x="8239473" y="3919134"/>
            <a:ext cx="15273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Iteration:</a:t>
            </a:r>
          </a:p>
        </p:txBody>
      </p:sp>
      <p:sp>
        <p:nvSpPr>
          <p:cNvPr id="24" name="Rectángulo: esquinas redondeadas 23">
            <a:extLst>
              <a:ext uri="{FF2B5EF4-FFF2-40B4-BE49-F238E27FC236}">
                <a16:creationId xmlns:a16="http://schemas.microsoft.com/office/drawing/2014/main" id="{83B5132E-5F09-868A-7753-535A93312595}"/>
              </a:ext>
            </a:extLst>
          </p:cNvPr>
          <p:cNvSpPr/>
          <p:nvPr/>
        </p:nvSpPr>
        <p:spPr>
          <a:xfrm>
            <a:off x="4710545" y="2790034"/>
            <a:ext cx="1198418" cy="27016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Rectángulo: esquinas redondeadas 24">
            <a:extLst>
              <a:ext uri="{FF2B5EF4-FFF2-40B4-BE49-F238E27FC236}">
                <a16:creationId xmlns:a16="http://schemas.microsoft.com/office/drawing/2014/main" id="{6410C911-026C-03CB-5120-6C50F89D35F8}"/>
              </a:ext>
            </a:extLst>
          </p:cNvPr>
          <p:cNvSpPr/>
          <p:nvPr/>
        </p:nvSpPr>
        <p:spPr>
          <a:xfrm>
            <a:off x="4710545" y="3062802"/>
            <a:ext cx="1198418" cy="27016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Rectángulo: esquinas redondeadas 25">
            <a:extLst>
              <a:ext uri="{FF2B5EF4-FFF2-40B4-BE49-F238E27FC236}">
                <a16:creationId xmlns:a16="http://schemas.microsoft.com/office/drawing/2014/main" id="{20F7D527-6110-8C3A-1465-839647E5A2E3}"/>
              </a:ext>
            </a:extLst>
          </p:cNvPr>
          <p:cNvSpPr/>
          <p:nvPr/>
        </p:nvSpPr>
        <p:spPr>
          <a:xfrm>
            <a:off x="4710546" y="3844602"/>
            <a:ext cx="1198418" cy="27016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Rectángulo: esquinas redondeadas 26">
            <a:extLst>
              <a:ext uri="{FF2B5EF4-FFF2-40B4-BE49-F238E27FC236}">
                <a16:creationId xmlns:a16="http://schemas.microsoft.com/office/drawing/2014/main" id="{CA1BE35D-50EA-6E19-BA2F-57B3C0CD234B}"/>
              </a:ext>
            </a:extLst>
          </p:cNvPr>
          <p:cNvSpPr/>
          <p:nvPr/>
        </p:nvSpPr>
        <p:spPr>
          <a:xfrm>
            <a:off x="4710546" y="4114765"/>
            <a:ext cx="1198418" cy="27016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Rectángulo: esquinas redondeadas 27">
            <a:extLst>
              <a:ext uri="{FF2B5EF4-FFF2-40B4-BE49-F238E27FC236}">
                <a16:creationId xmlns:a16="http://schemas.microsoft.com/office/drawing/2014/main" id="{1764518D-100D-34E1-6048-24564956FB04}"/>
              </a:ext>
            </a:extLst>
          </p:cNvPr>
          <p:cNvSpPr/>
          <p:nvPr/>
        </p:nvSpPr>
        <p:spPr>
          <a:xfrm>
            <a:off x="4710546" y="4852233"/>
            <a:ext cx="1198418" cy="27016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Rectángulo: esquinas redondeadas 28">
            <a:extLst>
              <a:ext uri="{FF2B5EF4-FFF2-40B4-BE49-F238E27FC236}">
                <a16:creationId xmlns:a16="http://schemas.microsoft.com/office/drawing/2014/main" id="{F6C24D13-7EFB-05BA-EF7C-06D736D300FF}"/>
              </a:ext>
            </a:extLst>
          </p:cNvPr>
          <p:cNvSpPr/>
          <p:nvPr/>
        </p:nvSpPr>
        <p:spPr>
          <a:xfrm>
            <a:off x="4710546" y="5122396"/>
            <a:ext cx="1198418" cy="27016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7" name="Flecha: a la derecha 46">
            <a:extLst>
              <a:ext uri="{FF2B5EF4-FFF2-40B4-BE49-F238E27FC236}">
                <a16:creationId xmlns:a16="http://schemas.microsoft.com/office/drawing/2014/main" id="{79AE82CF-E2FB-CCFB-8C58-FCC7F750147F}"/>
              </a:ext>
            </a:extLst>
          </p:cNvPr>
          <p:cNvSpPr/>
          <p:nvPr/>
        </p:nvSpPr>
        <p:spPr>
          <a:xfrm>
            <a:off x="3751146" y="2790034"/>
            <a:ext cx="959399" cy="30264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Flecha: a la derecha 47">
            <a:extLst>
              <a:ext uri="{FF2B5EF4-FFF2-40B4-BE49-F238E27FC236}">
                <a16:creationId xmlns:a16="http://schemas.microsoft.com/office/drawing/2014/main" id="{6A9297B7-E406-A695-A580-EC8E24D0A44A}"/>
              </a:ext>
            </a:extLst>
          </p:cNvPr>
          <p:cNvSpPr/>
          <p:nvPr/>
        </p:nvSpPr>
        <p:spPr>
          <a:xfrm rot="10800000">
            <a:off x="3751145" y="5114895"/>
            <a:ext cx="959398" cy="30003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Flecha: hacia abajo 48">
            <a:extLst>
              <a:ext uri="{FF2B5EF4-FFF2-40B4-BE49-F238E27FC236}">
                <a16:creationId xmlns:a16="http://schemas.microsoft.com/office/drawing/2014/main" id="{B1BFD967-A004-B2C5-CED6-D587042CB736}"/>
              </a:ext>
            </a:extLst>
          </p:cNvPr>
          <p:cNvSpPr/>
          <p:nvPr/>
        </p:nvSpPr>
        <p:spPr>
          <a:xfrm>
            <a:off x="5153891" y="3330360"/>
            <a:ext cx="304800" cy="514241"/>
          </a:xfrm>
          <a:prstGeom prst="downArrow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lecha: hacia abajo 49">
            <a:extLst>
              <a:ext uri="{FF2B5EF4-FFF2-40B4-BE49-F238E27FC236}">
                <a16:creationId xmlns:a16="http://schemas.microsoft.com/office/drawing/2014/main" id="{470EACD9-D3A1-0D5B-5B54-857C46896F53}"/>
              </a:ext>
            </a:extLst>
          </p:cNvPr>
          <p:cNvSpPr/>
          <p:nvPr/>
        </p:nvSpPr>
        <p:spPr>
          <a:xfrm>
            <a:off x="5153891" y="4384928"/>
            <a:ext cx="304800" cy="467305"/>
          </a:xfrm>
          <a:prstGeom prst="downArrow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CuadroTexto 51">
            <a:extLst>
              <a:ext uri="{FF2B5EF4-FFF2-40B4-BE49-F238E27FC236}">
                <a16:creationId xmlns:a16="http://schemas.microsoft.com/office/drawing/2014/main" id="{772FBD4B-B610-D4D6-238B-692B3C026364}"/>
              </a:ext>
            </a:extLst>
          </p:cNvPr>
          <p:cNvSpPr txBox="1"/>
          <p:nvPr/>
        </p:nvSpPr>
        <p:spPr>
          <a:xfrm>
            <a:off x="9766821" y="3857578"/>
            <a:ext cx="2984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CuadroTexto 52">
            <a:extLst>
              <a:ext uri="{FF2B5EF4-FFF2-40B4-BE49-F238E27FC236}">
                <a16:creationId xmlns:a16="http://schemas.microsoft.com/office/drawing/2014/main" id="{205317C1-5603-7FF4-E5C1-833C1AD0BE1B}"/>
              </a:ext>
            </a:extLst>
          </p:cNvPr>
          <p:cNvSpPr txBox="1"/>
          <p:nvPr/>
        </p:nvSpPr>
        <p:spPr>
          <a:xfrm>
            <a:off x="8582257" y="4436498"/>
            <a:ext cx="1246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FF0000"/>
                </a:solidFill>
              </a:rPr>
              <a:t>END</a:t>
            </a:r>
          </a:p>
        </p:txBody>
      </p:sp>
      <p:sp>
        <p:nvSpPr>
          <p:cNvPr id="58" name="CuadroTexto 57">
            <a:extLst>
              <a:ext uri="{FF2B5EF4-FFF2-40B4-BE49-F238E27FC236}">
                <a16:creationId xmlns:a16="http://schemas.microsoft.com/office/drawing/2014/main" id="{8682771A-DF33-CFBC-4260-23C72DABFD3E}"/>
              </a:ext>
            </a:extLst>
          </p:cNvPr>
          <p:cNvSpPr txBox="1"/>
          <p:nvPr/>
        </p:nvSpPr>
        <p:spPr>
          <a:xfrm>
            <a:off x="9766821" y="3844602"/>
            <a:ext cx="2984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9" name="CuadroTexto 58">
            <a:extLst>
              <a:ext uri="{FF2B5EF4-FFF2-40B4-BE49-F238E27FC236}">
                <a16:creationId xmlns:a16="http://schemas.microsoft.com/office/drawing/2014/main" id="{9C519611-6400-5348-E4B5-E74D7469F1C4}"/>
              </a:ext>
            </a:extLst>
          </p:cNvPr>
          <p:cNvSpPr txBox="1"/>
          <p:nvPr/>
        </p:nvSpPr>
        <p:spPr>
          <a:xfrm>
            <a:off x="9781310" y="3829969"/>
            <a:ext cx="2984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70151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9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73425"/>
                                      </p:to>
                                    </p:animClr>
                                    <p:animClr clrSpc="rgb" dir="cw">
                                      <p:cBhvr>
                                        <p:cTn id="3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73425"/>
                                      </p:to>
                                    </p:animClr>
                                    <p:set>
                                      <p:cBhvr>
                                        <p:cTn id="3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73425"/>
                                      </p:to>
                                    </p:animClr>
                                    <p:animClr clrSpc="rgb" dir="cw">
                                      <p:cBhvr>
                                        <p:cTn id="4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73425"/>
                                      </p:to>
                                    </p:animClr>
                                    <p:set>
                                      <p:cBhvr>
                                        <p:cTn id="4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73425"/>
                                      </p:to>
                                    </p:animClr>
                                    <p:animClr clrSpc="rgb" dir="cw">
                                      <p:cBhvr>
                                        <p:cTn id="4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73425"/>
                                      </p:to>
                                    </p:animClr>
                                    <p:set>
                                      <p:cBhvr>
                                        <p:cTn id="4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9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24F3F8"/>
                                      </p:to>
                                    </p:animClr>
                                    <p:animClr clrSpc="rgb" dir="cw">
                                      <p:cBhvr>
                                        <p:cTn id="6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24F3F8"/>
                                      </p:to>
                                    </p:animClr>
                                    <p:set>
                                      <p:cBhvr>
                                        <p:cTn id="6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9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6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6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9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7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37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2.96296E-6 L 0.08007 0.01041 C 0.09804 0.0125 0.10729 0.01574 0.10729 0.01921 C 0.10729 0.02361 0.09804 0.02639 0.08007 0.02893 L 3.33333E-6 0.03958 " pathEditMode="relative" rAng="5400000" ptsTypes="AAAAA">
                                      <p:cBhvr>
                                        <p:cTn id="84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65" y="1968"/>
                                    </p:animMotion>
                                  </p:childTnLst>
                                </p:cTn>
                              </p:par>
                              <p:par>
                                <p:cTn id="85" presetID="37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-0.00023 L -0.06433 -0.01042 C -0.07904 -0.01273 -0.08698 -0.01597 -0.08698 -0.01945 C -0.08698 -0.02338 -0.07904 -0.02639 -0.06433 -0.0287 L 0.00013 -0.03866 " pathEditMode="relative" rAng="5400000" ptsTypes="AAAAA">
                                      <p:cBhvr>
                                        <p:cTn id="86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349" y="-1921"/>
                                    </p:animMotion>
                                  </p:childTnLst>
                                </p:cTn>
                              </p:par>
                              <p:par>
                                <p:cTn id="87" presetID="37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0.00023 L 0.07812 0.00996 C 0.0957 0.01227 0.10481 0.01528 0.10481 0.01899 C 0.10481 0.02292 0.0957 0.02593 0.07812 0.02801 L 3.33333E-6 0.03912 " pathEditMode="relative" rAng="5400000" ptsTypes="AAAAA">
                                      <p:cBhvr>
                                        <p:cTn id="88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47" y="1968"/>
                                    </p:animMotion>
                                  </p:childTnLst>
                                </p:cTn>
                              </p:par>
                              <p:par>
                                <p:cTn id="89" presetID="37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4.07407E-6 L -0.07318 -0.01019 C -0.08959 -0.0125 -0.09818 -0.01574 -0.09818 -0.01922 C -0.09818 -0.02315 -0.08959 -0.02616 -0.07318 -0.02848 L 0.00013 -0.03936 " pathEditMode="relative" rAng="16200000" ptsTypes="AAAAA">
                                      <p:cBhvr>
                                        <p:cTn id="90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922" y="-1968"/>
                                    </p:animMotion>
                                  </p:childTnLst>
                                </p:cTn>
                              </p:par>
                              <p:par>
                                <p:cTn id="91" presetID="37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4.81481E-6 L 0.07982 0.01019 C 0.09766 0.0125 0.10703 0.01575 0.10703 0.01922 C 0.10703 0.02315 0.09766 0.02639 0.07982 0.02871 L 4.16667E-7 0.03936 " pathEditMode="relative" rAng="5400000" ptsTypes="AAAAA">
                                      <p:cBhvr>
                                        <p:cTn id="92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52" y="1968"/>
                                    </p:animMotion>
                                  </p:childTnLst>
                                </p:cTn>
                              </p:par>
                              <p:par>
                                <p:cTn id="93" presetID="37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3.7037E-6 L -0.07331 -0.01019 C -0.08972 -0.0125 -0.09831 -0.01574 -0.09831 -0.01922 C -0.09831 -0.02315 -0.08972 -0.02616 -0.07331 -0.02848 L 3.125E-6 -0.03912 " pathEditMode="relative" rAng="16200000" ptsTypes="AAAAA">
                                      <p:cBhvr>
                                        <p:cTn id="94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922" y="-19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9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73425"/>
                                      </p:to>
                                    </p:animClr>
                                    <p:animClr clrSpc="rgb" dir="cw">
                                      <p:cBhvr>
                                        <p:cTn id="10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73425"/>
                                      </p:to>
                                    </p:animClr>
                                    <p:set>
                                      <p:cBhvr>
                                        <p:cTn id="10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9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73425"/>
                                      </p:to>
                                    </p:animClr>
                                    <p:animClr clrSpc="rgb" dir="cw">
                                      <p:cBhvr>
                                        <p:cTn id="1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73425"/>
                                      </p:to>
                                    </p:animClr>
                                    <p:set>
                                      <p:cBhvr>
                                        <p:cTn id="11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9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73425"/>
                                      </p:to>
                                    </p:animClr>
                                    <p:animClr clrSpc="rgb" dir="cw">
                                      <p:cBhvr>
                                        <p:cTn id="11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73425"/>
                                      </p:to>
                                    </p:animClr>
                                    <p:set>
                                      <p:cBhvr>
                                        <p:cTn id="11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" presetClass="exit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9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3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3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9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24F3F8"/>
                                      </p:to>
                                    </p:animClr>
                                    <p:animClr clrSpc="rgb" dir="cw">
                                      <p:cBhvr>
                                        <p:cTn id="13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24F3F8"/>
                                      </p:to>
                                    </p:animClr>
                                    <p:set>
                                      <p:cBhvr>
                                        <p:cTn id="13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19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4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4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37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0.03936 L -0.07448 0.02917 C -0.09115 0.02662 -0.10013 0.02385 -0.10013 0.01991 C -0.10013 0.01574 -0.09115 0.01297 -0.07448 0.01065 L 0.00013 -3.33333E-6 " pathEditMode="relative" rAng="5400000" ptsTypes="AAAAA">
                                      <p:cBhvr>
                                        <p:cTn id="156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13" y="-1968"/>
                                    </p:animMotion>
                                  </p:childTnLst>
                                </p:cTn>
                              </p:par>
                              <p:par>
                                <p:cTn id="157" presetID="37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26 -0.03888 L 0.07995 -0.0287 C 0.09792 -0.02662 0.10742 -0.02291 0.10742 -0.01967 C 0.10742 -0.0162 0.09792 -0.01273 0.07995 -0.01041 L 0.00026 -0.00046 " pathEditMode="relative" rAng="16200000" ptsTypes="AAAAA">
                                      <p:cBhvr>
                                        <p:cTn id="158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52" y="1921"/>
                                    </p:animMotion>
                                  </p:childTnLst>
                                </p:cTn>
                              </p:par>
                              <p:par>
                                <p:cTn id="159" presetID="37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0.03912 L 0.07318 -0.02847 C 0.08958 -0.02639 0.09831 -0.02291 0.09831 -0.01967 C 0.09831 -0.01528 0.08958 -0.01227 0.07318 -0.00995 L -8.33333E-7 0.00116 " pathEditMode="relative" rAng="5400000" ptsTypes="AAAAA">
                                      <p:cBhvr>
                                        <p:cTn id="160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22" y="2014"/>
                                    </p:animMotion>
                                  </p:childTnLst>
                                </p:cTn>
                              </p:par>
                              <p:par>
                                <p:cTn id="161" presetID="37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6 0.03959 L -0.07357 0.02917 C -0.08998 0.02709 -0.09857 0.02362 -0.09857 0.02014 C -0.09857 0.01621 -0.08998 0.0132 -0.07357 0.01088 L -0.00026 0.00024 " pathEditMode="relative" rAng="16200000" ptsTypes="AAAAA">
                                      <p:cBhvr>
                                        <p:cTn id="162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922" y="-1968"/>
                                    </p:animMotion>
                                  </p:childTnLst>
                                </p:cTn>
                              </p:par>
                              <p:par>
                                <p:cTn id="163" presetID="37" presetClass="path" presetSubtype="0" accel="50000" decel="5000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0.03889 L -0.0612 0.02848 C -0.075 0.02639 -0.08216 0.02292 -0.08216 0.01945 C -0.08216 0.01528 -0.075 0.01204 -0.0612 0.00996 L 1.04167E-6 -0.00092 " pathEditMode="relative" rAng="16200000" ptsTypes="AAAAA">
                                      <p:cBhvr>
                                        <p:cTn id="164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115" y="-1991"/>
                                    </p:animMotion>
                                  </p:childTnLst>
                                </p:cTn>
                              </p:par>
                              <p:par>
                                <p:cTn id="165" presetID="37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6 -0.03912 L 0.08047 -0.02917 C 0.0987 -0.02662 0.10808 -0.02384 0.10808 -0.02014 C 0.10808 -0.0162 0.0987 -0.01319 0.08047 -0.01065 L -0.00026 0.00023 " pathEditMode="relative" rAng="5400000" ptsTypes="AAAAA">
                                      <p:cBhvr>
                                        <p:cTn id="166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17" y="196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ntr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ntr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9" presetClass="emph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7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73425"/>
                                      </p:to>
                                    </p:animClr>
                                    <p:animClr clrSpc="rgb" dir="cw">
                                      <p:cBhvr>
                                        <p:cTn id="17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73425"/>
                                      </p:to>
                                    </p:animClr>
                                    <p:set>
                                      <p:cBhvr>
                                        <p:cTn id="18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2" presetID="19" presetClass="emph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73425"/>
                                      </p:to>
                                    </p:animClr>
                                    <p:animClr clrSpc="rgb" dir="cw">
                                      <p:cBhvr>
                                        <p:cTn id="18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73425"/>
                                      </p:to>
                                    </p:animClr>
                                    <p:set>
                                      <p:cBhvr>
                                        <p:cTn id="18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9" presetClass="emph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73425"/>
                                      </p:to>
                                    </p:animClr>
                                    <p:animClr clrSpc="rgb" dir="cw">
                                      <p:cBhvr>
                                        <p:cTn id="18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73425"/>
                                      </p:to>
                                    </p:animClr>
                                    <p:set>
                                      <p:cBhvr>
                                        <p:cTn id="19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>
                      <p:stCondLst>
                        <p:cond delay="indefinite"/>
                      </p:stCondLst>
                      <p:childTnLst>
                        <p:par>
                          <p:cTn id="193" fill="hold">
                            <p:stCondLst>
                              <p:cond delay="0"/>
                            </p:stCondLst>
                            <p:childTnLst>
                              <p:par>
                                <p:cTn id="194" presetID="1" presetClass="exit" presetSubtype="0" fill="hold" grpId="6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6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8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0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2" presetID="19" presetClass="emph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0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0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9" presetClass="emph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0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1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2" presetID="19" presetClass="emph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1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24F3F8"/>
                                      </p:to>
                                    </p:animClr>
                                    <p:animClr clrSpc="rgb" dir="cw">
                                      <p:cBhvr>
                                        <p:cTn id="21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24F3F8"/>
                                      </p:to>
                                    </p:animClr>
                                    <p:set>
                                      <p:cBhvr>
                                        <p:cTn id="21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1" presetClass="entr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9" fill="hold">
                      <p:stCondLst>
                        <p:cond delay="indefinite"/>
                      </p:stCondLst>
                      <p:childTnLst>
                        <p:par>
                          <p:cTn id="220" fill="hold">
                            <p:stCondLst>
                              <p:cond delay="0"/>
                            </p:stCondLst>
                            <p:childTnLst>
                              <p:par>
                                <p:cTn id="221" presetID="1" presetClass="exit" presetSubtype="0" fill="hold" grpId="6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3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presetID="37" presetClass="path" presetSubtype="0" accel="50000" decel="5000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4.07407E-6 L 0.08125 0.00995 C 0.09935 0.01203 0.10885 0.01527 0.10885 0.01898 C 0.10885 0.02291 0.09935 0.02592 0.08125 0.02801 L 2.08333E-6 0.03888 " pathEditMode="relative" rAng="5400000" ptsTypes="AAAAA">
                                      <p:cBhvr>
                                        <p:cTn id="228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43" y="1944"/>
                                    </p:animMotion>
                                  </p:childTnLst>
                                </p:cTn>
                              </p:par>
                              <p:par>
                                <p:cTn id="229" presetID="37" presetClass="path" presetSubtype="0" accel="50000" decel="5000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-0.00023 L -0.07305 -0.01042 C -0.08946 -0.01273 -0.09818 -0.01598 -0.09818 -0.01945 C -0.09818 -0.02315 -0.08946 -0.02639 -0.07305 -0.02871 L 0.00013 -0.03959 " pathEditMode="relative" rAng="16200000" ptsTypes="AAAAA">
                                      <p:cBhvr>
                                        <p:cTn id="230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922" y="-1968"/>
                                    </p:animMotion>
                                  </p:childTnLst>
                                </p:cTn>
                              </p:par>
                              <p:par>
                                <p:cTn id="231" presetID="37" presetClass="path" presetSubtype="0" accel="50000" decel="5000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-0.00023 L 0.07369 0.00996 C 0.0901 0.01227 0.09843 0.01528 0.09843 0.01899 C 0.09843 0.02269 0.0901 0.02593 0.07369 0.02801 L 0.00013 0.03912 " pathEditMode="relative" rAng="5400000" ptsTypes="AAAAA">
                                      <p:cBhvr>
                                        <p:cTn id="232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22" y="1968"/>
                                    </p:animMotion>
                                  </p:childTnLst>
                                </p:cTn>
                              </p:par>
                              <p:par>
                                <p:cTn id="233" presetID="37" presetClass="path" presetSubtype="0" accel="50000" decel="5000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2.59259E-6 L -0.07318 -0.01019 C -0.08946 -0.0125 -0.09818 -0.01574 -0.09818 -0.01922 C -0.09818 -0.02315 -0.08946 -0.02639 -0.07318 -0.02871 L 3.33333E-6 -0.03935 " pathEditMode="relative" rAng="16200000" ptsTypes="AAAAA">
                                      <p:cBhvr>
                                        <p:cTn id="234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909" y="-1968"/>
                                    </p:animMotion>
                                  </p:childTnLst>
                                </p:cTn>
                              </p:par>
                              <p:par>
                                <p:cTn id="235" presetID="37" presetClass="path" presetSubtype="0" accel="50000" decel="5000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-4.81481E-6 L 0.07447 0.00973 C 0.09114 0.01181 0.1 0.01482 0.1 0.01806 C 0.1 0.022 0.09114 0.02477 0.07447 0.02686 L 4.58333E-6 0.03727 " pathEditMode="relative" rAng="5400000" ptsTypes="AAAAA">
                                      <p:cBhvr>
                                        <p:cTn id="236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00" y="1852"/>
                                    </p:animMotion>
                                  </p:childTnLst>
                                </p:cTn>
                              </p:par>
                              <p:par>
                                <p:cTn id="237" presetID="37" presetClass="path" presetSubtype="0" accel="50000" decel="5000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-0.00046 L -0.06472 -0.01065 C -0.0793 -0.01273 -0.08685 -0.01597 -0.08685 -0.01945 C -0.08685 -0.02338 -0.0793 -0.02639 -0.06472 -0.02847 L 3.54167E-6 -0.03935 " pathEditMode="relative" rAng="16200000" ptsTypes="AAAAA">
                                      <p:cBhvr>
                                        <p:cTn id="238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349" y="-19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9" fill="hold">
                      <p:stCondLst>
                        <p:cond delay="indefinite"/>
                      </p:stCondLst>
                      <p:childTnLst>
                        <p:par>
                          <p:cTn id="240" fill="hold">
                            <p:stCondLst>
                              <p:cond delay="0"/>
                            </p:stCondLst>
                            <p:childTnLst>
                              <p:par>
                                <p:cTn id="241" presetID="1" presetClass="entr" presetSubtype="0" fill="hold" grpId="7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3" presetID="1" presetClass="entr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5" presetID="1" presetClass="entr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7" presetID="1" presetClass="entr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9" presetID="19" presetClass="emph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5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73425"/>
                                      </p:to>
                                    </p:animClr>
                                    <p:animClr clrSpc="rgb" dir="cw">
                                      <p:cBhvr>
                                        <p:cTn id="25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73425"/>
                                      </p:to>
                                    </p:animClr>
                                    <p:set>
                                      <p:cBhvr>
                                        <p:cTn id="25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5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4" presetID="19" presetClass="emph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5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73425"/>
                                      </p:to>
                                    </p:animClr>
                                    <p:animClr clrSpc="rgb" dir="cw">
                                      <p:cBhvr>
                                        <p:cTn id="25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73425"/>
                                      </p:to>
                                    </p:animClr>
                                    <p:set>
                                      <p:cBhvr>
                                        <p:cTn id="25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5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9" presetID="19" presetClass="emph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73425"/>
                                      </p:to>
                                    </p:animClr>
                                    <p:animClr clrSpc="rgb" dir="cw">
                                      <p:cBhvr>
                                        <p:cTn id="26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73425"/>
                                      </p:to>
                                    </p:animClr>
                                    <p:set>
                                      <p:cBhvr>
                                        <p:cTn id="26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6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1" grpId="1"/>
      <p:bldP spid="24" grpId="0" animBg="1"/>
      <p:bldP spid="24" grpId="1" animBg="1"/>
      <p:bldP spid="24" grpId="2" animBg="1"/>
      <p:bldP spid="24" grpId="3" animBg="1"/>
      <p:bldP spid="24" grpId="4" animBg="1"/>
      <p:bldP spid="24" grpId="5" animBg="1"/>
      <p:bldP spid="24" grpId="6" animBg="1"/>
      <p:bldP spid="25" grpId="0" animBg="1"/>
      <p:bldP spid="25" grpId="1" animBg="1"/>
      <p:bldP spid="25" grpId="2" animBg="1"/>
      <p:bldP spid="25" grpId="3" animBg="1"/>
      <p:bldP spid="25" grpId="4" animBg="1"/>
      <p:bldP spid="25" grpId="5" animBg="1"/>
      <p:bldP spid="26" grpId="0" animBg="1"/>
      <p:bldP spid="26" grpId="1" animBg="1"/>
      <p:bldP spid="26" grpId="2" animBg="1"/>
      <p:bldP spid="26" grpId="3" animBg="1"/>
      <p:bldP spid="26" grpId="4" animBg="1"/>
      <p:bldP spid="26" grpId="5" animBg="1"/>
      <p:bldP spid="26" grpId="6" animBg="1"/>
      <p:bldP spid="27" grpId="0" animBg="1"/>
      <p:bldP spid="27" grpId="1" animBg="1"/>
      <p:bldP spid="27" grpId="2" animBg="1"/>
      <p:bldP spid="27" grpId="3" animBg="1"/>
      <p:bldP spid="27" grpId="4" animBg="1"/>
      <p:bldP spid="27" grpId="5" animBg="1"/>
      <p:bldP spid="28" grpId="0" animBg="1"/>
      <p:bldP spid="28" grpId="1" animBg="1"/>
      <p:bldP spid="28" grpId="2" animBg="1"/>
      <p:bldP spid="28" grpId="3" animBg="1"/>
      <p:bldP spid="28" grpId="4" animBg="1"/>
      <p:bldP spid="28" grpId="5" animBg="1"/>
      <p:bldP spid="28" grpId="6" animBg="1"/>
      <p:bldP spid="29" grpId="0" animBg="1"/>
      <p:bldP spid="29" grpId="1" animBg="1"/>
      <p:bldP spid="29" grpId="2" animBg="1"/>
      <p:bldP spid="29" grpId="3" animBg="1"/>
      <p:bldP spid="29" grpId="4" animBg="1"/>
      <p:bldP spid="29" grpId="5" animBg="1"/>
      <p:bldP spid="47" grpId="0" animBg="1"/>
      <p:bldP spid="47" grpId="1" animBg="1"/>
      <p:bldP spid="47" grpId="2" animBg="1"/>
      <p:bldP spid="47" grpId="3" animBg="1"/>
      <p:bldP spid="47" grpId="4" animBg="1"/>
      <p:bldP spid="47" grpId="5" animBg="1"/>
      <p:bldP spid="47" grpId="6" animBg="1"/>
      <p:bldP spid="47" grpId="7" animBg="1"/>
      <p:bldP spid="48" grpId="0" animBg="1"/>
      <p:bldP spid="48" grpId="1" animBg="1"/>
      <p:bldP spid="48" grpId="2" animBg="1"/>
      <p:bldP spid="48" grpId="3" animBg="1"/>
      <p:bldP spid="48" grpId="4" animBg="1"/>
      <p:bldP spid="48" grpId="5" animBg="1"/>
      <p:bldP spid="48" grpId="6" animBg="1"/>
      <p:bldP spid="48" grpId="7" animBg="1"/>
      <p:bldP spid="49" grpId="0" animBg="1"/>
      <p:bldP spid="49" grpId="1" animBg="1"/>
      <p:bldP spid="49" grpId="2" animBg="1"/>
      <p:bldP spid="49" grpId="3" animBg="1"/>
      <p:bldP spid="49" grpId="4" animBg="1"/>
      <p:bldP spid="49" grpId="5" animBg="1"/>
      <p:bldP spid="49" grpId="6" animBg="1"/>
      <p:bldP spid="49" grpId="7" animBg="1"/>
      <p:bldP spid="50" grpId="0" animBg="1"/>
      <p:bldP spid="50" grpId="1" animBg="1"/>
      <p:bldP spid="50" grpId="2" animBg="1"/>
      <p:bldP spid="50" grpId="3" animBg="1"/>
      <p:bldP spid="50" grpId="4" animBg="1"/>
      <p:bldP spid="50" grpId="5" animBg="1"/>
      <p:bldP spid="50" grpId="6" animBg="1"/>
      <p:bldP spid="52" grpId="0"/>
      <p:bldP spid="52" grpId="1"/>
      <p:bldP spid="52" grpId="2"/>
      <p:bldP spid="53" grpId="0"/>
      <p:bldP spid="53" grpId="1"/>
      <p:bldP spid="53" grpId="2"/>
      <p:bldP spid="53" grpId="3"/>
      <p:bldP spid="53" grpId="4"/>
      <p:bldP spid="53" grpId="5"/>
      <p:bldP spid="53" grpId="6"/>
      <p:bldP spid="58" grpId="0"/>
      <p:bldP spid="58" grpId="1"/>
      <p:bldP spid="58" grpId="2"/>
      <p:bldP spid="59" grpId="0"/>
      <p:bldP spid="59" grpId="1"/>
      <p:bldP spid="59" grpId="2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ángulo 24">
            <a:extLst>
              <a:ext uri="{FF2B5EF4-FFF2-40B4-BE49-F238E27FC236}">
                <a16:creationId xmlns:a16="http://schemas.microsoft.com/office/drawing/2014/main" id="{E14CC1A0-C465-D9DF-3A5D-8616A743EF06}"/>
              </a:ext>
            </a:extLst>
          </p:cNvPr>
          <p:cNvSpPr/>
          <p:nvPr/>
        </p:nvSpPr>
        <p:spPr>
          <a:xfrm>
            <a:off x="4566062" y="2398816"/>
            <a:ext cx="7050427" cy="3194462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/>
              <a:t>Iterative Memory Manager  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66C6CA1-1627-1C72-650D-AECF35668B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GPU communication utility</a:t>
            </a:r>
          </a:p>
        </p:txBody>
      </p:sp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62FF10D0-58E0-EEEA-F999-C77977DA6BD3}"/>
              </a:ext>
            </a:extLst>
          </p:cNvPr>
          <p:cNvSpPr/>
          <p:nvPr/>
        </p:nvSpPr>
        <p:spPr>
          <a:xfrm>
            <a:off x="4769921" y="3668611"/>
            <a:ext cx="3317174" cy="65681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>
                <a:solidFill>
                  <a:schemeClr val="tx1"/>
                </a:solidFill>
              </a:rPr>
              <a:t>CPU   </a:t>
            </a:r>
            <a:r>
              <a:rPr lang="en-US"/>
              <a:t>PU</a:t>
            </a:r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BBD59200-1945-3D5A-C464-72AF605C9E2E}"/>
              </a:ext>
            </a:extLst>
          </p:cNvPr>
          <p:cNvSpPr/>
          <p:nvPr/>
        </p:nvSpPr>
        <p:spPr>
          <a:xfrm>
            <a:off x="4769921" y="2586505"/>
            <a:ext cx="3317174" cy="70992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>
                <a:solidFill>
                  <a:schemeClr val="tx1"/>
                </a:solidFill>
              </a:rPr>
              <a:t>GPU 1</a:t>
            </a:r>
            <a:r>
              <a:rPr lang="en-US"/>
              <a:t>PU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28CB0604-D8AA-0C77-8B03-68FF35290906}"/>
              </a:ext>
            </a:extLst>
          </p:cNvPr>
          <p:cNvSpPr/>
          <p:nvPr/>
        </p:nvSpPr>
        <p:spPr>
          <a:xfrm>
            <a:off x="5889391" y="3319413"/>
            <a:ext cx="2415941" cy="310731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Copy D2HPN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C01B0F4C-CAD8-F87A-0F4B-79C89F63699A}"/>
              </a:ext>
            </a:extLst>
          </p:cNvPr>
          <p:cNvSpPr/>
          <p:nvPr/>
        </p:nvSpPr>
        <p:spPr>
          <a:xfrm>
            <a:off x="5889392" y="4371833"/>
            <a:ext cx="2415940" cy="300039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Copy HPN2D</a:t>
            </a:r>
          </a:p>
        </p:txBody>
      </p:sp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7AF1415A-CC04-9BAC-0888-F01B6B920A0D}"/>
              </a:ext>
            </a:extLst>
          </p:cNvPr>
          <p:cNvSpPr/>
          <p:nvPr/>
        </p:nvSpPr>
        <p:spPr>
          <a:xfrm>
            <a:off x="4936176" y="3729471"/>
            <a:ext cx="1198418" cy="270163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4F459211-9578-1E12-0F64-81EC9BF0CF6D}"/>
              </a:ext>
            </a:extLst>
          </p:cNvPr>
          <p:cNvSpPr/>
          <p:nvPr/>
        </p:nvSpPr>
        <p:spPr>
          <a:xfrm>
            <a:off x="4936176" y="3999634"/>
            <a:ext cx="1198418" cy="27016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lecha: hacia abajo 9">
            <a:extLst>
              <a:ext uri="{FF2B5EF4-FFF2-40B4-BE49-F238E27FC236}">
                <a16:creationId xmlns:a16="http://schemas.microsoft.com/office/drawing/2014/main" id="{9433AAD6-D962-ECD7-A4EC-6D478E9790C2}"/>
              </a:ext>
            </a:extLst>
          </p:cNvPr>
          <p:cNvSpPr/>
          <p:nvPr/>
        </p:nvSpPr>
        <p:spPr>
          <a:xfrm>
            <a:off x="5379521" y="3215229"/>
            <a:ext cx="304800" cy="514241"/>
          </a:xfrm>
          <a:prstGeom prst="downArrow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ángulo: esquinas redondeadas 13">
            <a:extLst>
              <a:ext uri="{FF2B5EF4-FFF2-40B4-BE49-F238E27FC236}">
                <a16:creationId xmlns:a16="http://schemas.microsoft.com/office/drawing/2014/main" id="{5AE971C8-A30E-5529-2B60-54929A93111C}"/>
              </a:ext>
            </a:extLst>
          </p:cNvPr>
          <p:cNvSpPr/>
          <p:nvPr/>
        </p:nvSpPr>
        <p:spPr>
          <a:xfrm>
            <a:off x="4936173" y="2934398"/>
            <a:ext cx="1198418" cy="27016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252DEE37-84CB-B684-4E2B-740F0A494CE3}"/>
              </a:ext>
            </a:extLst>
          </p:cNvPr>
          <p:cNvSpPr/>
          <p:nvPr/>
        </p:nvSpPr>
        <p:spPr>
          <a:xfrm>
            <a:off x="1560835" y="2602896"/>
            <a:ext cx="2415941" cy="3000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Producer Kernel</a:t>
            </a:r>
            <a:endParaRPr lang="en-US" dirty="0"/>
          </a:p>
        </p:txBody>
      </p:sp>
      <p:sp>
        <p:nvSpPr>
          <p:cNvPr id="16" name="Flecha: a la derecha 15">
            <a:extLst>
              <a:ext uri="{FF2B5EF4-FFF2-40B4-BE49-F238E27FC236}">
                <a16:creationId xmlns:a16="http://schemas.microsoft.com/office/drawing/2014/main" id="{5328CF34-2F30-9FBF-49E0-855FA2B1D0F4}"/>
              </a:ext>
            </a:extLst>
          </p:cNvPr>
          <p:cNvSpPr/>
          <p:nvPr/>
        </p:nvSpPr>
        <p:spPr>
          <a:xfrm>
            <a:off x="3993630" y="2634360"/>
            <a:ext cx="959398" cy="30003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ángulo: esquinas redondeadas 16">
            <a:extLst>
              <a:ext uri="{FF2B5EF4-FFF2-40B4-BE49-F238E27FC236}">
                <a16:creationId xmlns:a16="http://schemas.microsoft.com/office/drawing/2014/main" id="{6F0C25C6-BA4C-7F34-59A9-28EC0152CAD6}"/>
              </a:ext>
            </a:extLst>
          </p:cNvPr>
          <p:cNvSpPr/>
          <p:nvPr/>
        </p:nvSpPr>
        <p:spPr>
          <a:xfrm>
            <a:off x="4928766" y="2669569"/>
            <a:ext cx="1198418" cy="270163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ángulo: esquinas redondeadas 17">
            <a:extLst>
              <a:ext uri="{FF2B5EF4-FFF2-40B4-BE49-F238E27FC236}">
                <a16:creationId xmlns:a16="http://schemas.microsoft.com/office/drawing/2014/main" id="{9267F4BF-D9BE-F9D1-D6ED-B547E6B32CF6}"/>
              </a:ext>
            </a:extLst>
          </p:cNvPr>
          <p:cNvSpPr/>
          <p:nvPr/>
        </p:nvSpPr>
        <p:spPr>
          <a:xfrm>
            <a:off x="4769921" y="4690699"/>
            <a:ext cx="3317174" cy="65681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>
                <a:solidFill>
                  <a:schemeClr val="tx1"/>
                </a:solidFill>
              </a:rPr>
              <a:t>GPU 2</a:t>
            </a:r>
            <a:r>
              <a:rPr lang="en-US"/>
              <a:t>PU</a:t>
            </a:r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A1C06BD1-6E61-9E69-64AF-F1465A145D99}"/>
              </a:ext>
            </a:extLst>
          </p:cNvPr>
          <p:cNvSpPr/>
          <p:nvPr/>
        </p:nvSpPr>
        <p:spPr>
          <a:xfrm>
            <a:off x="1560836" y="4992326"/>
            <a:ext cx="2415941" cy="300039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Consumer Kernel </a:t>
            </a:r>
            <a:endParaRPr lang="en-US" dirty="0"/>
          </a:p>
        </p:txBody>
      </p:sp>
      <p:sp>
        <p:nvSpPr>
          <p:cNvPr id="20" name="Rectángulo: esquinas redondeadas 19">
            <a:extLst>
              <a:ext uri="{FF2B5EF4-FFF2-40B4-BE49-F238E27FC236}">
                <a16:creationId xmlns:a16="http://schemas.microsoft.com/office/drawing/2014/main" id="{4387468B-D782-A22D-268A-BC602255BB77}"/>
              </a:ext>
            </a:extLst>
          </p:cNvPr>
          <p:cNvSpPr/>
          <p:nvPr/>
        </p:nvSpPr>
        <p:spPr>
          <a:xfrm>
            <a:off x="4928766" y="4737102"/>
            <a:ext cx="1198418" cy="270163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ángulo: esquinas redondeadas 20">
            <a:extLst>
              <a:ext uri="{FF2B5EF4-FFF2-40B4-BE49-F238E27FC236}">
                <a16:creationId xmlns:a16="http://schemas.microsoft.com/office/drawing/2014/main" id="{46497709-5D60-3F13-4951-B2E9B506ADCE}"/>
              </a:ext>
            </a:extLst>
          </p:cNvPr>
          <p:cNvSpPr/>
          <p:nvPr/>
        </p:nvSpPr>
        <p:spPr>
          <a:xfrm>
            <a:off x="4936176" y="5007265"/>
            <a:ext cx="1198418" cy="27016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Flecha: a la derecha 21">
            <a:extLst>
              <a:ext uri="{FF2B5EF4-FFF2-40B4-BE49-F238E27FC236}">
                <a16:creationId xmlns:a16="http://schemas.microsoft.com/office/drawing/2014/main" id="{2B1E8943-5EB2-7C8F-8D4D-C8EC1FAEC779}"/>
              </a:ext>
            </a:extLst>
          </p:cNvPr>
          <p:cNvSpPr/>
          <p:nvPr/>
        </p:nvSpPr>
        <p:spPr>
          <a:xfrm rot="10800000">
            <a:off x="3976775" y="4999764"/>
            <a:ext cx="959398" cy="30003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lecha: hacia abajo 10">
            <a:extLst>
              <a:ext uri="{FF2B5EF4-FFF2-40B4-BE49-F238E27FC236}">
                <a16:creationId xmlns:a16="http://schemas.microsoft.com/office/drawing/2014/main" id="{A6FCAB20-4C13-ABE1-8D4C-C0AB0795E7BB}"/>
              </a:ext>
            </a:extLst>
          </p:cNvPr>
          <p:cNvSpPr/>
          <p:nvPr/>
        </p:nvSpPr>
        <p:spPr>
          <a:xfrm>
            <a:off x="5379521" y="4269797"/>
            <a:ext cx="304800" cy="467305"/>
          </a:xfrm>
          <a:prstGeom prst="downArrow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6101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5F22AE7-1EF8-C96A-ECC0-3E2D7454B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GPU communication utility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BEFE6156-834C-A06D-CC2A-D969A876C5DB}"/>
              </a:ext>
            </a:extLst>
          </p:cNvPr>
          <p:cNvSpPr/>
          <p:nvPr/>
        </p:nvSpPr>
        <p:spPr>
          <a:xfrm>
            <a:off x="2195763" y="4102769"/>
            <a:ext cx="944479" cy="72791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T0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65718315-BD39-5E24-D24F-89479B4A47B6}"/>
              </a:ext>
            </a:extLst>
          </p:cNvPr>
          <p:cNvSpPr/>
          <p:nvPr/>
        </p:nvSpPr>
        <p:spPr>
          <a:xfrm>
            <a:off x="3304674" y="4102769"/>
            <a:ext cx="944479" cy="72791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T1</a:t>
            </a:r>
            <a:endParaRPr lang="en-US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6DC18462-DF14-7358-BFDA-C440F3473B4C}"/>
              </a:ext>
            </a:extLst>
          </p:cNvPr>
          <p:cNvSpPr/>
          <p:nvPr/>
        </p:nvSpPr>
        <p:spPr>
          <a:xfrm>
            <a:off x="4413585" y="4102769"/>
            <a:ext cx="944479" cy="72791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T2</a:t>
            </a:r>
            <a:endParaRPr lang="en-US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EBD50239-2D88-3909-6BBD-D80E8EB62EAF}"/>
              </a:ext>
            </a:extLst>
          </p:cNvPr>
          <p:cNvSpPr/>
          <p:nvPr/>
        </p:nvSpPr>
        <p:spPr>
          <a:xfrm>
            <a:off x="5522496" y="4102769"/>
            <a:ext cx="944479" cy="72791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T3</a:t>
            </a:r>
            <a:endParaRPr lang="en-US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000C009D-8BF3-8854-BE39-D6DF98D105B6}"/>
              </a:ext>
            </a:extLst>
          </p:cNvPr>
          <p:cNvSpPr/>
          <p:nvPr/>
        </p:nvSpPr>
        <p:spPr>
          <a:xfrm>
            <a:off x="6631407" y="4102769"/>
            <a:ext cx="944479" cy="72791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T4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99AF7F32-B13B-463D-B883-85932D1692C4}"/>
              </a:ext>
            </a:extLst>
          </p:cNvPr>
          <p:cNvSpPr/>
          <p:nvPr/>
        </p:nvSpPr>
        <p:spPr>
          <a:xfrm>
            <a:off x="7740318" y="4102769"/>
            <a:ext cx="944479" cy="72791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T5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3FB15335-A0C7-8D9C-C6BE-85C697EF5B14}"/>
              </a:ext>
            </a:extLst>
          </p:cNvPr>
          <p:cNvSpPr/>
          <p:nvPr/>
        </p:nvSpPr>
        <p:spPr>
          <a:xfrm>
            <a:off x="8849229" y="4102769"/>
            <a:ext cx="944479" cy="72791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T6</a:t>
            </a:r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0221DA95-ECEB-65AF-5156-29825A55FECA}"/>
              </a:ext>
            </a:extLst>
          </p:cNvPr>
          <p:cNvSpPr/>
          <p:nvPr/>
        </p:nvSpPr>
        <p:spPr>
          <a:xfrm>
            <a:off x="1881938" y="2153651"/>
            <a:ext cx="1570121" cy="110088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Write</a:t>
            </a:r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F31614F5-FC0A-E971-7B6B-5722D44B1438}"/>
              </a:ext>
            </a:extLst>
          </p:cNvPr>
          <p:cNvSpPr/>
          <p:nvPr/>
        </p:nvSpPr>
        <p:spPr>
          <a:xfrm>
            <a:off x="8415087" y="2153653"/>
            <a:ext cx="1812757" cy="110088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Read</a:t>
            </a:r>
          </a:p>
        </p:txBody>
      </p:sp>
      <p:sp>
        <p:nvSpPr>
          <p:cNvPr id="13" name="Flecha: hacia abajo 12">
            <a:extLst>
              <a:ext uri="{FF2B5EF4-FFF2-40B4-BE49-F238E27FC236}">
                <a16:creationId xmlns:a16="http://schemas.microsoft.com/office/drawing/2014/main" id="{3A3AD774-35FF-2929-D68A-5773EDE85DC2}"/>
              </a:ext>
            </a:extLst>
          </p:cNvPr>
          <p:cNvSpPr/>
          <p:nvPr/>
        </p:nvSpPr>
        <p:spPr>
          <a:xfrm>
            <a:off x="2519613" y="3428999"/>
            <a:ext cx="294773" cy="49931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lecha: hacia abajo 13">
            <a:extLst>
              <a:ext uri="{FF2B5EF4-FFF2-40B4-BE49-F238E27FC236}">
                <a16:creationId xmlns:a16="http://schemas.microsoft.com/office/drawing/2014/main" id="{284CD950-124B-8D81-9635-79CC80D3FE2D}"/>
              </a:ext>
            </a:extLst>
          </p:cNvPr>
          <p:cNvSpPr/>
          <p:nvPr/>
        </p:nvSpPr>
        <p:spPr>
          <a:xfrm rot="10800000">
            <a:off x="9174080" y="3428999"/>
            <a:ext cx="294773" cy="49931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19CE683D-B058-D76D-77A5-849CC4A9A550}"/>
              </a:ext>
            </a:extLst>
          </p:cNvPr>
          <p:cNvSpPr txBox="1"/>
          <p:nvPr/>
        </p:nvSpPr>
        <p:spPr>
          <a:xfrm>
            <a:off x="4140870" y="5107405"/>
            <a:ext cx="34350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/>
              <a:t>Delay Buffer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FD0C6211-E00D-3AD9-F35E-9ACAE1838E5A}"/>
              </a:ext>
            </a:extLst>
          </p:cNvPr>
          <p:cNvSpPr txBox="1"/>
          <p:nvPr/>
        </p:nvSpPr>
        <p:spPr>
          <a:xfrm>
            <a:off x="4140870" y="2411707"/>
            <a:ext cx="34350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/>
              <a:t>Single CPU Thread</a:t>
            </a:r>
          </a:p>
        </p:txBody>
      </p:sp>
    </p:spTree>
    <p:extLst>
      <p:ext uri="{BB962C8B-B14F-4D97-AF65-F5344CB8AC3E}">
        <p14:creationId xmlns:p14="http://schemas.microsoft.com/office/powerpoint/2010/main" val="42028107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0DF0BE75-B94F-DE2C-CA97-68F7A81A5785}"/>
              </a:ext>
            </a:extLst>
          </p:cNvPr>
          <p:cNvSpPr/>
          <p:nvPr/>
        </p:nvSpPr>
        <p:spPr>
          <a:xfrm>
            <a:off x="4340090" y="2514920"/>
            <a:ext cx="5818909" cy="3194462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/>
              <a:t>Memory Manager  .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A22497D-9DCF-1670-341F-C24171EC62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0678"/>
            <a:ext cx="10515600" cy="550186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Memory manager: minimum delay possible</a:t>
            </a:r>
          </a:p>
        </p:txBody>
      </p:sp>
      <p:sp>
        <p:nvSpPr>
          <p:cNvPr id="62" name="Rectángulo: esquinas redondeadas 61">
            <a:extLst>
              <a:ext uri="{FF2B5EF4-FFF2-40B4-BE49-F238E27FC236}">
                <a16:creationId xmlns:a16="http://schemas.microsoft.com/office/drawing/2014/main" id="{BFD3855E-387E-A8D4-5E4E-0AF4A04F73F5}"/>
              </a:ext>
            </a:extLst>
          </p:cNvPr>
          <p:cNvSpPr/>
          <p:nvPr/>
        </p:nvSpPr>
        <p:spPr>
          <a:xfrm>
            <a:off x="4544291" y="3783742"/>
            <a:ext cx="3317174" cy="65681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>
                <a:solidFill>
                  <a:schemeClr val="tx1"/>
                </a:solidFill>
              </a:rPr>
              <a:t>CPU   </a:t>
            </a:r>
            <a:r>
              <a:rPr lang="en-US"/>
              <a:t>PU</a:t>
            </a:r>
          </a:p>
        </p:txBody>
      </p:sp>
      <p:sp>
        <p:nvSpPr>
          <p:cNvPr id="61" name="Rectángulo: esquinas redondeadas 60">
            <a:extLst>
              <a:ext uri="{FF2B5EF4-FFF2-40B4-BE49-F238E27FC236}">
                <a16:creationId xmlns:a16="http://schemas.microsoft.com/office/drawing/2014/main" id="{8D2DD4CD-DB4B-DBD3-10C1-E510B4B13CC4}"/>
              </a:ext>
            </a:extLst>
          </p:cNvPr>
          <p:cNvSpPr/>
          <p:nvPr/>
        </p:nvSpPr>
        <p:spPr>
          <a:xfrm>
            <a:off x="4544291" y="4805830"/>
            <a:ext cx="3317174" cy="65681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>
                <a:solidFill>
                  <a:schemeClr val="tx1"/>
                </a:solidFill>
              </a:rPr>
              <a:t>GPU 2</a:t>
            </a:r>
            <a:r>
              <a:rPr lang="en-US"/>
              <a:t>PU</a:t>
            </a:r>
          </a:p>
        </p:txBody>
      </p:sp>
      <p:sp>
        <p:nvSpPr>
          <p:cNvPr id="60" name="Rectángulo: esquinas redondeadas 59">
            <a:extLst>
              <a:ext uri="{FF2B5EF4-FFF2-40B4-BE49-F238E27FC236}">
                <a16:creationId xmlns:a16="http://schemas.microsoft.com/office/drawing/2014/main" id="{BA6582E1-FE50-2B0C-E41F-3CA050F1EBAF}"/>
              </a:ext>
            </a:extLst>
          </p:cNvPr>
          <p:cNvSpPr/>
          <p:nvPr/>
        </p:nvSpPr>
        <p:spPr>
          <a:xfrm>
            <a:off x="4544291" y="2701636"/>
            <a:ext cx="3317174" cy="70992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>
                <a:solidFill>
                  <a:schemeClr val="tx1"/>
                </a:solidFill>
              </a:rPr>
              <a:t>GPU 1</a:t>
            </a:r>
            <a:r>
              <a:rPr lang="en-US"/>
              <a:t>PU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21CF613-7BAB-737F-F5A9-F209D9822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GPU communication utility</a:t>
            </a: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067F8A41-7C65-69BA-E484-F357615FB4D0}"/>
              </a:ext>
            </a:extLst>
          </p:cNvPr>
          <p:cNvSpPr/>
          <p:nvPr/>
        </p:nvSpPr>
        <p:spPr>
          <a:xfrm>
            <a:off x="5604347" y="3442938"/>
            <a:ext cx="2415941" cy="310731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Copy D2HPN</a:t>
            </a:r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05595DF2-5009-3B24-36B2-B5A4A7DA36B2}"/>
              </a:ext>
            </a:extLst>
          </p:cNvPr>
          <p:cNvSpPr/>
          <p:nvPr/>
        </p:nvSpPr>
        <p:spPr>
          <a:xfrm>
            <a:off x="5604348" y="4468560"/>
            <a:ext cx="2415940" cy="300039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Copy HPN2D</a:t>
            </a:r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54F26F2C-DCE9-768D-947F-E98A41EA2719}"/>
              </a:ext>
            </a:extLst>
          </p:cNvPr>
          <p:cNvSpPr/>
          <p:nvPr/>
        </p:nvSpPr>
        <p:spPr>
          <a:xfrm>
            <a:off x="1335206" y="5107457"/>
            <a:ext cx="2415941" cy="300039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Consumer Kernel</a:t>
            </a:r>
            <a:endParaRPr lang="en-US" dirty="0"/>
          </a:p>
        </p:txBody>
      </p:sp>
      <p:sp>
        <p:nvSpPr>
          <p:cNvPr id="25" name="Rectángulo: esquinas redondeadas 24">
            <a:extLst>
              <a:ext uri="{FF2B5EF4-FFF2-40B4-BE49-F238E27FC236}">
                <a16:creationId xmlns:a16="http://schemas.microsoft.com/office/drawing/2014/main" id="{6410C911-026C-03CB-5120-6C50F89D35F8}"/>
              </a:ext>
            </a:extLst>
          </p:cNvPr>
          <p:cNvSpPr/>
          <p:nvPr/>
        </p:nvSpPr>
        <p:spPr>
          <a:xfrm>
            <a:off x="4710545" y="3062802"/>
            <a:ext cx="1198418" cy="27016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ángulo: esquinas redondeadas 25">
            <a:extLst>
              <a:ext uri="{FF2B5EF4-FFF2-40B4-BE49-F238E27FC236}">
                <a16:creationId xmlns:a16="http://schemas.microsoft.com/office/drawing/2014/main" id="{20F7D527-6110-8C3A-1465-839647E5A2E3}"/>
              </a:ext>
            </a:extLst>
          </p:cNvPr>
          <p:cNvSpPr/>
          <p:nvPr/>
        </p:nvSpPr>
        <p:spPr>
          <a:xfrm>
            <a:off x="4710546" y="3844602"/>
            <a:ext cx="1198418" cy="27016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ángulo: esquinas redondeadas 26">
            <a:extLst>
              <a:ext uri="{FF2B5EF4-FFF2-40B4-BE49-F238E27FC236}">
                <a16:creationId xmlns:a16="http://schemas.microsoft.com/office/drawing/2014/main" id="{CA1BE35D-50EA-6E19-BA2F-57B3C0CD234B}"/>
              </a:ext>
            </a:extLst>
          </p:cNvPr>
          <p:cNvSpPr/>
          <p:nvPr/>
        </p:nvSpPr>
        <p:spPr>
          <a:xfrm>
            <a:off x="4710546" y="4114765"/>
            <a:ext cx="1198418" cy="27016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ángulo: esquinas redondeadas 27">
            <a:extLst>
              <a:ext uri="{FF2B5EF4-FFF2-40B4-BE49-F238E27FC236}">
                <a16:creationId xmlns:a16="http://schemas.microsoft.com/office/drawing/2014/main" id="{1764518D-100D-34E1-6048-24564956FB04}"/>
              </a:ext>
            </a:extLst>
          </p:cNvPr>
          <p:cNvSpPr/>
          <p:nvPr/>
        </p:nvSpPr>
        <p:spPr>
          <a:xfrm>
            <a:off x="4710546" y="4852233"/>
            <a:ext cx="1198418" cy="27016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ángulo: esquinas redondeadas 28">
            <a:extLst>
              <a:ext uri="{FF2B5EF4-FFF2-40B4-BE49-F238E27FC236}">
                <a16:creationId xmlns:a16="http://schemas.microsoft.com/office/drawing/2014/main" id="{F6C24D13-7EFB-05BA-EF7C-06D736D300FF}"/>
              </a:ext>
            </a:extLst>
          </p:cNvPr>
          <p:cNvSpPr/>
          <p:nvPr/>
        </p:nvSpPr>
        <p:spPr>
          <a:xfrm>
            <a:off x="4710546" y="5122396"/>
            <a:ext cx="1198418" cy="27016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Flecha: a la derecha 47">
            <a:extLst>
              <a:ext uri="{FF2B5EF4-FFF2-40B4-BE49-F238E27FC236}">
                <a16:creationId xmlns:a16="http://schemas.microsoft.com/office/drawing/2014/main" id="{6A9297B7-E406-A695-A580-EC8E24D0A44A}"/>
              </a:ext>
            </a:extLst>
          </p:cNvPr>
          <p:cNvSpPr/>
          <p:nvPr/>
        </p:nvSpPr>
        <p:spPr>
          <a:xfrm rot="10800000">
            <a:off x="3751145" y="5114895"/>
            <a:ext cx="959398" cy="30003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Flecha: hacia abajo 48">
            <a:extLst>
              <a:ext uri="{FF2B5EF4-FFF2-40B4-BE49-F238E27FC236}">
                <a16:creationId xmlns:a16="http://schemas.microsoft.com/office/drawing/2014/main" id="{B1BFD967-A004-B2C5-CED6-D587042CB736}"/>
              </a:ext>
            </a:extLst>
          </p:cNvPr>
          <p:cNvSpPr/>
          <p:nvPr/>
        </p:nvSpPr>
        <p:spPr>
          <a:xfrm>
            <a:off x="5153891" y="3330360"/>
            <a:ext cx="304800" cy="514241"/>
          </a:xfrm>
          <a:prstGeom prst="downArrow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lecha: hacia abajo 49">
            <a:extLst>
              <a:ext uri="{FF2B5EF4-FFF2-40B4-BE49-F238E27FC236}">
                <a16:creationId xmlns:a16="http://schemas.microsoft.com/office/drawing/2014/main" id="{470EACD9-D3A1-0D5B-5B54-857C46896F53}"/>
              </a:ext>
            </a:extLst>
          </p:cNvPr>
          <p:cNvSpPr/>
          <p:nvPr/>
        </p:nvSpPr>
        <p:spPr>
          <a:xfrm>
            <a:off x="5153891" y="4384928"/>
            <a:ext cx="304800" cy="467305"/>
          </a:xfrm>
          <a:prstGeom prst="downArrow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id="{07F1F0B8-99B0-3269-8DA1-E3F4B36FD828}"/>
              </a:ext>
            </a:extLst>
          </p:cNvPr>
          <p:cNvSpPr/>
          <p:nvPr/>
        </p:nvSpPr>
        <p:spPr>
          <a:xfrm>
            <a:off x="1498552" y="2547398"/>
            <a:ext cx="2085911" cy="79052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Delay Buffer</a:t>
            </a:r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5CF585B9-5CAF-BC8C-B15C-9BD5F2C35E1A}"/>
              </a:ext>
            </a:extLst>
          </p:cNvPr>
          <p:cNvSpPr/>
          <p:nvPr/>
        </p:nvSpPr>
        <p:spPr>
          <a:xfrm>
            <a:off x="4710545" y="2793785"/>
            <a:ext cx="1198418" cy="270163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lecha: a la derecha 5">
            <a:extLst>
              <a:ext uri="{FF2B5EF4-FFF2-40B4-BE49-F238E27FC236}">
                <a16:creationId xmlns:a16="http://schemas.microsoft.com/office/drawing/2014/main" id="{AA0A13BB-7D07-6913-8461-DC3EE423AB57}"/>
              </a:ext>
            </a:extLst>
          </p:cNvPr>
          <p:cNvSpPr/>
          <p:nvPr/>
        </p:nvSpPr>
        <p:spPr>
          <a:xfrm>
            <a:off x="3584463" y="2670259"/>
            <a:ext cx="1126082" cy="51255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COPY</a:t>
            </a:r>
          </a:p>
        </p:txBody>
      </p:sp>
    </p:spTree>
    <p:extLst>
      <p:ext uri="{BB962C8B-B14F-4D97-AF65-F5344CB8AC3E}">
        <p14:creationId xmlns:p14="http://schemas.microsoft.com/office/powerpoint/2010/main" val="982045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E7AB8EB2-6701-22C1-BDA6-12E72C039FFB}"/>
              </a:ext>
            </a:extLst>
          </p:cNvPr>
          <p:cNvSpPr/>
          <p:nvPr/>
        </p:nvSpPr>
        <p:spPr>
          <a:xfrm>
            <a:off x="4340090" y="3347865"/>
            <a:ext cx="5818909" cy="2361516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/>
              <a:t>Memory Manager  .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A22497D-9DCF-1670-341F-C24171EC62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0326"/>
            <a:ext cx="10515600" cy="531605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Memory manager: minimum copies and delay possible</a:t>
            </a:r>
          </a:p>
        </p:txBody>
      </p:sp>
      <p:sp>
        <p:nvSpPr>
          <p:cNvPr id="62" name="Rectángulo: esquinas redondeadas 61">
            <a:extLst>
              <a:ext uri="{FF2B5EF4-FFF2-40B4-BE49-F238E27FC236}">
                <a16:creationId xmlns:a16="http://schemas.microsoft.com/office/drawing/2014/main" id="{BFD3855E-387E-A8D4-5E4E-0AF4A04F73F5}"/>
              </a:ext>
            </a:extLst>
          </p:cNvPr>
          <p:cNvSpPr/>
          <p:nvPr/>
        </p:nvSpPr>
        <p:spPr>
          <a:xfrm>
            <a:off x="4544291" y="3783742"/>
            <a:ext cx="3317174" cy="65681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>
                <a:solidFill>
                  <a:schemeClr val="tx1"/>
                </a:solidFill>
              </a:rPr>
              <a:t>CPU   </a:t>
            </a:r>
            <a:r>
              <a:rPr lang="en-US"/>
              <a:t>PU</a:t>
            </a:r>
          </a:p>
        </p:txBody>
      </p:sp>
      <p:sp>
        <p:nvSpPr>
          <p:cNvPr id="61" name="Rectángulo: esquinas redondeadas 60">
            <a:extLst>
              <a:ext uri="{FF2B5EF4-FFF2-40B4-BE49-F238E27FC236}">
                <a16:creationId xmlns:a16="http://schemas.microsoft.com/office/drawing/2014/main" id="{8D2DD4CD-DB4B-DBD3-10C1-E510B4B13CC4}"/>
              </a:ext>
            </a:extLst>
          </p:cNvPr>
          <p:cNvSpPr/>
          <p:nvPr/>
        </p:nvSpPr>
        <p:spPr>
          <a:xfrm>
            <a:off x="4544291" y="4805830"/>
            <a:ext cx="3317174" cy="65681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>
                <a:solidFill>
                  <a:schemeClr val="tx1"/>
                </a:solidFill>
              </a:rPr>
              <a:t>GPU 2</a:t>
            </a:r>
            <a:r>
              <a:rPr lang="en-US"/>
              <a:t>PU</a:t>
            </a:r>
          </a:p>
        </p:txBody>
      </p:sp>
      <p:sp>
        <p:nvSpPr>
          <p:cNvPr id="60" name="Rectángulo: esquinas redondeadas 59">
            <a:extLst>
              <a:ext uri="{FF2B5EF4-FFF2-40B4-BE49-F238E27FC236}">
                <a16:creationId xmlns:a16="http://schemas.microsoft.com/office/drawing/2014/main" id="{BA6582E1-FE50-2B0C-E41F-3CA050F1EBAF}"/>
              </a:ext>
            </a:extLst>
          </p:cNvPr>
          <p:cNvSpPr/>
          <p:nvPr/>
        </p:nvSpPr>
        <p:spPr>
          <a:xfrm>
            <a:off x="4544291" y="2701636"/>
            <a:ext cx="3317174" cy="70992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>
                <a:solidFill>
                  <a:schemeClr val="tx1"/>
                </a:solidFill>
              </a:rPr>
              <a:t>GPU 1</a:t>
            </a:r>
            <a:r>
              <a:rPr lang="en-US"/>
              <a:t>PU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21CF613-7BAB-737F-F5A9-F209D9822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GPU communication utility</a:t>
            </a: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067F8A41-7C65-69BA-E484-F357615FB4D0}"/>
              </a:ext>
            </a:extLst>
          </p:cNvPr>
          <p:cNvSpPr/>
          <p:nvPr/>
        </p:nvSpPr>
        <p:spPr>
          <a:xfrm>
            <a:off x="5610171" y="3449809"/>
            <a:ext cx="2415941" cy="310731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Copy D2HPN</a:t>
            </a:r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05595DF2-5009-3B24-36B2-B5A4A7DA36B2}"/>
              </a:ext>
            </a:extLst>
          </p:cNvPr>
          <p:cNvSpPr/>
          <p:nvPr/>
        </p:nvSpPr>
        <p:spPr>
          <a:xfrm>
            <a:off x="5610171" y="4461673"/>
            <a:ext cx="2415940" cy="300039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Copy HPN2D</a:t>
            </a:r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54F26F2C-DCE9-768D-947F-E98A41EA2719}"/>
              </a:ext>
            </a:extLst>
          </p:cNvPr>
          <p:cNvSpPr/>
          <p:nvPr/>
        </p:nvSpPr>
        <p:spPr>
          <a:xfrm>
            <a:off x="1335206" y="5107457"/>
            <a:ext cx="2415941" cy="300039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Consumer Kernel</a:t>
            </a:r>
            <a:endParaRPr lang="en-US" dirty="0"/>
          </a:p>
        </p:txBody>
      </p:sp>
      <p:sp>
        <p:nvSpPr>
          <p:cNvPr id="26" name="Rectángulo: esquinas redondeadas 25">
            <a:extLst>
              <a:ext uri="{FF2B5EF4-FFF2-40B4-BE49-F238E27FC236}">
                <a16:creationId xmlns:a16="http://schemas.microsoft.com/office/drawing/2014/main" id="{20F7D527-6110-8C3A-1465-839647E5A2E3}"/>
              </a:ext>
            </a:extLst>
          </p:cNvPr>
          <p:cNvSpPr/>
          <p:nvPr/>
        </p:nvSpPr>
        <p:spPr>
          <a:xfrm>
            <a:off x="4710546" y="3844602"/>
            <a:ext cx="1198418" cy="270163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7" name="Rectángulo: esquinas redondeadas 26">
            <a:extLst>
              <a:ext uri="{FF2B5EF4-FFF2-40B4-BE49-F238E27FC236}">
                <a16:creationId xmlns:a16="http://schemas.microsoft.com/office/drawing/2014/main" id="{CA1BE35D-50EA-6E19-BA2F-57B3C0CD234B}"/>
              </a:ext>
            </a:extLst>
          </p:cNvPr>
          <p:cNvSpPr/>
          <p:nvPr/>
        </p:nvSpPr>
        <p:spPr>
          <a:xfrm>
            <a:off x="4710546" y="4114765"/>
            <a:ext cx="1198418" cy="27016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ángulo: esquinas redondeadas 27">
            <a:extLst>
              <a:ext uri="{FF2B5EF4-FFF2-40B4-BE49-F238E27FC236}">
                <a16:creationId xmlns:a16="http://schemas.microsoft.com/office/drawing/2014/main" id="{1764518D-100D-34E1-6048-24564956FB04}"/>
              </a:ext>
            </a:extLst>
          </p:cNvPr>
          <p:cNvSpPr/>
          <p:nvPr/>
        </p:nvSpPr>
        <p:spPr>
          <a:xfrm>
            <a:off x="4710546" y="4852233"/>
            <a:ext cx="1198418" cy="27016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ángulo: esquinas redondeadas 28">
            <a:extLst>
              <a:ext uri="{FF2B5EF4-FFF2-40B4-BE49-F238E27FC236}">
                <a16:creationId xmlns:a16="http://schemas.microsoft.com/office/drawing/2014/main" id="{F6C24D13-7EFB-05BA-EF7C-06D736D300FF}"/>
              </a:ext>
            </a:extLst>
          </p:cNvPr>
          <p:cNvSpPr/>
          <p:nvPr/>
        </p:nvSpPr>
        <p:spPr>
          <a:xfrm>
            <a:off x="4710546" y="5122396"/>
            <a:ext cx="1198418" cy="27016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Flecha: a la derecha 47">
            <a:extLst>
              <a:ext uri="{FF2B5EF4-FFF2-40B4-BE49-F238E27FC236}">
                <a16:creationId xmlns:a16="http://schemas.microsoft.com/office/drawing/2014/main" id="{6A9297B7-E406-A695-A580-EC8E24D0A44A}"/>
              </a:ext>
            </a:extLst>
          </p:cNvPr>
          <p:cNvSpPr/>
          <p:nvPr/>
        </p:nvSpPr>
        <p:spPr>
          <a:xfrm rot="10800000">
            <a:off x="3751145" y="5114895"/>
            <a:ext cx="959398" cy="30003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Flecha: hacia abajo 48">
            <a:extLst>
              <a:ext uri="{FF2B5EF4-FFF2-40B4-BE49-F238E27FC236}">
                <a16:creationId xmlns:a16="http://schemas.microsoft.com/office/drawing/2014/main" id="{B1BFD967-A004-B2C5-CED6-D587042CB736}"/>
              </a:ext>
            </a:extLst>
          </p:cNvPr>
          <p:cNvSpPr/>
          <p:nvPr/>
        </p:nvSpPr>
        <p:spPr>
          <a:xfrm>
            <a:off x="5153891" y="3445826"/>
            <a:ext cx="304800" cy="310731"/>
          </a:xfrm>
          <a:prstGeom prst="downArrow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lecha: hacia abajo 49">
            <a:extLst>
              <a:ext uri="{FF2B5EF4-FFF2-40B4-BE49-F238E27FC236}">
                <a16:creationId xmlns:a16="http://schemas.microsoft.com/office/drawing/2014/main" id="{470EACD9-D3A1-0D5B-5B54-857C46896F53}"/>
              </a:ext>
            </a:extLst>
          </p:cNvPr>
          <p:cNvSpPr/>
          <p:nvPr/>
        </p:nvSpPr>
        <p:spPr>
          <a:xfrm>
            <a:off x="5153891" y="4384928"/>
            <a:ext cx="304800" cy="467305"/>
          </a:xfrm>
          <a:prstGeom prst="downArrow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id="{07F1F0B8-99B0-3269-8DA1-E3F4B36FD828}"/>
              </a:ext>
            </a:extLst>
          </p:cNvPr>
          <p:cNvSpPr/>
          <p:nvPr/>
        </p:nvSpPr>
        <p:spPr>
          <a:xfrm>
            <a:off x="4298646" y="2260794"/>
            <a:ext cx="2015289" cy="105988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Delay Buffer</a:t>
            </a:r>
          </a:p>
        </p:txBody>
      </p:sp>
      <p:sp>
        <p:nvSpPr>
          <p:cNvPr id="25" name="Rectángulo: esquinas redondeadas 24">
            <a:extLst>
              <a:ext uri="{FF2B5EF4-FFF2-40B4-BE49-F238E27FC236}">
                <a16:creationId xmlns:a16="http://schemas.microsoft.com/office/drawing/2014/main" id="{6410C911-026C-03CB-5120-6C50F89D35F8}"/>
              </a:ext>
            </a:extLst>
          </p:cNvPr>
          <p:cNvSpPr/>
          <p:nvPr/>
        </p:nvSpPr>
        <p:spPr>
          <a:xfrm>
            <a:off x="4710545" y="3062802"/>
            <a:ext cx="1198418" cy="270163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3233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50AB553-2A96-4A92-96F2-93548E096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">
                <a:schemeClr val="bg2">
                  <a:alpha val="68000"/>
                </a:schemeClr>
              </a:gs>
              <a:gs pos="85000">
                <a:schemeClr val="bg2">
                  <a:alpha val="97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B8BD711-1AC5-5F79-86A8-0A0140E4F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/>
              <a:t>Lecture overview</a:t>
            </a:r>
          </a:p>
        </p:txBody>
      </p:sp>
      <p:graphicFrame>
        <p:nvGraphicFramePr>
          <p:cNvPr id="5" name="Marcador de contenido 2">
            <a:extLst>
              <a:ext uri="{FF2B5EF4-FFF2-40B4-BE49-F238E27FC236}">
                <a16:creationId xmlns:a16="http://schemas.microsoft.com/office/drawing/2014/main" id="{AEF67D97-5AEF-88F2-7CDD-80DFF012343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77776865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Estrella: 5 puntas 3">
            <a:extLst>
              <a:ext uri="{FF2B5EF4-FFF2-40B4-BE49-F238E27FC236}">
                <a16:creationId xmlns:a16="http://schemas.microsoft.com/office/drawing/2014/main" id="{E87CCDD7-6DD0-B2D7-73A0-FC00C21F75FF}"/>
              </a:ext>
            </a:extLst>
          </p:cNvPr>
          <p:cNvSpPr/>
          <p:nvPr/>
        </p:nvSpPr>
        <p:spPr>
          <a:xfrm>
            <a:off x="4367050" y="2145141"/>
            <a:ext cx="814552" cy="725214"/>
          </a:xfrm>
          <a:prstGeom prst="star5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865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6FC0BF4-6F81-867D-973B-E9553C075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GPU communication utility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ABE2C026-D760-9CB3-0D4E-ABBCF4AF0973}"/>
              </a:ext>
            </a:extLst>
          </p:cNvPr>
          <p:cNvSpPr/>
          <p:nvPr/>
        </p:nvSpPr>
        <p:spPr>
          <a:xfrm>
            <a:off x="2701971" y="4186048"/>
            <a:ext cx="2292224" cy="1380383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/>
              <a:t>Provider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DDED7CC1-1FD1-56B7-301F-CEC9AD1F0920}"/>
              </a:ext>
            </a:extLst>
          </p:cNvPr>
          <p:cNvSpPr/>
          <p:nvPr/>
        </p:nvSpPr>
        <p:spPr>
          <a:xfrm>
            <a:off x="7290704" y="4186048"/>
            <a:ext cx="2022619" cy="1380383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/>
              <a:t>Taker</a:t>
            </a:r>
          </a:p>
        </p:txBody>
      </p:sp>
      <p:sp>
        <p:nvSpPr>
          <p:cNvPr id="6" name="Flecha: a la derecha 5">
            <a:extLst>
              <a:ext uri="{FF2B5EF4-FFF2-40B4-BE49-F238E27FC236}">
                <a16:creationId xmlns:a16="http://schemas.microsoft.com/office/drawing/2014/main" id="{7E3F7EBD-501A-A4C8-03B8-13E82281649B}"/>
              </a:ext>
            </a:extLst>
          </p:cNvPr>
          <p:cNvSpPr/>
          <p:nvPr/>
        </p:nvSpPr>
        <p:spPr>
          <a:xfrm>
            <a:off x="5390020" y="4524523"/>
            <a:ext cx="1389658" cy="7034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POINTER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E138D360-F67E-3EB8-31C2-1B87131080A2}"/>
              </a:ext>
            </a:extLst>
          </p:cNvPr>
          <p:cNvSpPr/>
          <p:nvPr/>
        </p:nvSpPr>
        <p:spPr>
          <a:xfrm>
            <a:off x="2618252" y="1930718"/>
            <a:ext cx="2562518" cy="1325563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/>
              <a:t>Producer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8AD2B161-1437-06FF-E344-8CFC5C5DE1E4}"/>
              </a:ext>
            </a:extLst>
          </p:cNvPr>
          <p:cNvSpPr/>
          <p:nvPr/>
        </p:nvSpPr>
        <p:spPr>
          <a:xfrm>
            <a:off x="6915391" y="1930717"/>
            <a:ext cx="2604836" cy="1325563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/>
              <a:t>Consumer</a:t>
            </a:r>
          </a:p>
        </p:txBody>
      </p:sp>
      <p:sp>
        <p:nvSpPr>
          <p:cNvPr id="8" name="Flecha: a la derecha 7">
            <a:extLst>
              <a:ext uri="{FF2B5EF4-FFF2-40B4-BE49-F238E27FC236}">
                <a16:creationId xmlns:a16="http://schemas.microsoft.com/office/drawing/2014/main" id="{9ED40B3A-F3EA-19CA-8907-3057B76000FE}"/>
              </a:ext>
            </a:extLst>
          </p:cNvPr>
          <p:cNvSpPr/>
          <p:nvPr/>
        </p:nvSpPr>
        <p:spPr>
          <a:xfrm>
            <a:off x="5525744" y="2363232"/>
            <a:ext cx="1044673" cy="5334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21898187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F17365-D922-2528-6B2F-5D182EE16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GPU communication utility</a:t>
            </a:r>
          </a:p>
        </p:txBody>
      </p:sp>
      <p:pic>
        <p:nvPicPr>
          <p:cNvPr id="9" name="Gráfico 8" descr="Mujer programadora contorno">
            <a:extLst>
              <a:ext uri="{FF2B5EF4-FFF2-40B4-BE49-F238E27FC236}">
                <a16:creationId xmlns:a16="http://schemas.microsoft.com/office/drawing/2014/main" id="{44A36F89-04A3-DCCF-7E46-CF54827FA9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92818" y="2670958"/>
            <a:ext cx="1433805" cy="1433805"/>
          </a:xfrm>
          <a:prstGeom prst="rect">
            <a:avLst/>
          </a:prstGeom>
        </p:spPr>
      </p:pic>
      <p:pic>
        <p:nvPicPr>
          <p:cNvPr id="13" name="Gráfico 12" descr="Aprendizaje remoto de idioma con relleno sólido">
            <a:extLst>
              <a:ext uri="{FF2B5EF4-FFF2-40B4-BE49-F238E27FC236}">
                <a16:creationId xmlns:a16="http://schemas.microsoft.com/office/drawing/2014/main" id="{16988F46-05CC-EA11-9C9D-C482022E0C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247731" y="2670958"/>
            <a:ext cx="1516083" cy="1516083"/>
          </a:xfrm>
          <a:prstGeom prst="rect">
            <a:avLst/>
          </a:prstGeom>
        </p:spPr>
      </p:pic>
      <p:sp>
        <p:nvSpPr>
          <p:cNvPr id="14" name="Flecha: a la derecha 13">
            <a:extLst>
              <a:ext uri="{FF2B5EF4-FFF2-40B4-BE49-F238E27FC236}">
                <a16:creationId xmlns:a16="http://schemas.microsoft.com/office/drawing/2014/main" id="{49E5CD00-B098-BD0D-4A5F-469C0556BB4B}"/>
              </a:ext>
            </a:extLst>
          </p:cNvPr>
          <p:cNvSpPr/>
          <p:nvPr/>
        </p:nvSpPr>
        <p:spPr>
          <a:xfrm flipH="1">
            <a:off x="2989786" y="2467629"/>
            <a:ext cx="6032663" cy="65469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TAKE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45A3C248-3A13-0B12-AD65-5D8B06ED9DB0}"/>
              </a:ext>
            </a:extLst>
          </p:cNvPr>
          <p:cNvSpPr txBox="1"/>
          <p:nvPr/>
        </p:nvSpPr>
        <p:spPr>
          <a:xfrm>
            <a:off x="3281231" y="3181433"/>
            <a:ext cx="588522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00B050"/>
                </a:solidFill>
              </a:rPr>
              <a:t>Dear manager, I want you to provide me with a pointer that you own (allocated long ago when the application started).</a:t>
            </a:r>
          </a:p>
          <a:p>
            <a:endParaRPr lang="en-US"/>
          </a:p>
          <a:p>
            <a:r>
              <a:rPr lang="en-US">
                <a:solidFill>
                  <a:srgbClr val="00B050"/>
                </a:solidFill>
              </a:rPr>
              <a:t>Please, do not use this pointer during this iteration, because I’m going to use it.</a:t>
            </a:r>
          </a:p>
          <a:p>
            <a:endParaRPr lang="en-US"/>
          </a:p>
          <a:p>
            <a:r>
              <a:rPr lang="en-US">
                <a:solidFill>
                  <a:srgbClr val="00B050"/>
                </a:solidFill>
              </a:rPr>
              <a:t>After this iteration, you can do whatever you need with it.</a:t>
            </a:r>
          </a:p>
          <a:p>
            <a:endParaRPr lang="en-US"/>
          </a:p>
          <a:p>
            <a:r>
              <a:rPr lang="en-US">
                <a:solidFill>
                  <a:srgbClr val="FF0000"/>
                </a:solidFill>
              </a:rPr>
              <a:t>During this iteration, do your stuff with other pointers.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0E5188F5-2BE5-2148-CC82-975FF02DA7E6}"/>
              </a:ext>
            </a:extLst>
          </p:cNvPr>
          <p:cNvSpPr txBox="1"/>
          <p:nvPr/>
        </p:nvSpPr>
        <p:spPr>
          <a:xfrm>
            <a:off x="9332055" y="2098297"/>
            <a:ext cx="13409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Provider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C454A1EE-4EA5-AAAB-54AA-0E89E670910D}"/>
              </a:ext>
            </a:extLst>
          </p:cNvPr>
          <p:cNvSpPr txBox="1"/>
          <p:nvPr/>
        </p:nvSpPr>
        <p:spPr>
          <a:xfrm>
            <a:off x="1339259" y="2098297"/>
            <a:ext cx="13409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Taker</a:t>
            </a: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EB1475CE-7CDE-6542-7D4B-055F424BB803}"/>
              </a:ext>
            </a:extLst>
          </p:cNvPr>
          <p:cNvSpPr txBox="1"/>
          <p:nvPr/>
        </p:nvSpPr>
        <p:spPr>
          <a:xfrm>
            <a:off x="1232168" y="4166422"/>
            <a:ext cx="1555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Outside the Manager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A38C5B71-3D76-8A56-0E45-F98C3AED0DB0}"/>
              </a:ext>
            </a:extLst>
          </p:cNvPr>
          <p:cNvSpPr txBox="1"/>
          <p:nvPr/>
        </p:nvSpPr>
        <p:spPr>
          <a:xfrm>
            <a:off x="9218618" y="4104763"/>
            <a:ext cx="15551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Iterative </a:t>
            </a:r>
          </a:p>
          <a:p>
            <a:pPr algn="ctr"/>
            <a:r>
              <a:rPr lang="en-US"/>
              <a:t>Memory</a:t>
            </a:r>
          </a:p>
          <a:p>
            <a:pPr algn="ctr"/>
            <a:r>
              <a:rPr lang="en-US"/>
              <a:t>Manager</a:t>
            </a:r>
          </a:p>
        </p:txBody>
      </p:sp>
    </p:spTree>
    <p:extLst>
      <p:ext uri="{BB962C8B-B14F-4D97-AF65-F5344CB8AC3E}">
        <p14:creationId xmlns:p14="http://schemas.microsoft.com/office/powerpoint/2010/main" val="25689129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45549B-DE82-FD50-CF60-3B5F092A1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GPU communication utility</a:t>
            </a:r>
          </a:p>
        </p:txBody>
      </p:sp>
      <p:pic>
        <p:nvPicPr>
          <p:cNvPr id="8" name="Gráfico 7" descr="Mujer programadora contorno">
            <a:extLst>
              <a:ext uri="{FF2B5EF4-FFF2-40B4-BE49-F238E27FC236}">
                <a16:creationId xmlns:a16="http://schemas.microsoft.com/office/drawing/2014/main" id="{8867E6BB-DA97-FA72-CA9D-8373F05FD7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56684" y="3028515"/>
            <a:ext cx="1433805" cy="1433805"/>
          </a:xfrm>
          <a:prstGeom prst="rect">
            <a:avLst/>
          </a:prstGeom>
        </p:spPr>
      </p:pic>
      <p:sp>
        <p:nvSpPr>
          <p:cNvPr id="10" name="Flecha: a la derecha 9">
            <a:extLst>
              <a:ext uri="{FF2B5EF4-FFF2-40B4-BE49-F238E27FC236}">
                <a16:creationId xmlns:a16="http://schemas.microsoft.com/office/drawing/2014/main" id="{D8381320-CFC2-6D32-3306-094FF9C0C1DE}"/>
              </a:ext>
            </a:extLst>
          </p:cNvPr>
          <p:cNvSpPr/>
          <p:nvPr/>
        </p:nvSpPr>
        <p:spPr>
          <a:xfrm>
            <a:off x="2953652" y="2817204"/>
            <a:ext cx="6032663" cy="65469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PROVIDE</a:t>
            </a:r>
          </a:p>
        </p:txBody>
      </p:sp>
      <p:pic>
        <p:nvPicPr>
          <p:cNvPr id="12" name="Gráfico 11" descr="Aprendizaje remoto de idioma con relleno sólido">
            <a:extLst>
              <a:ext uri="{FF2B5EF4-FFF2-40B4-BE49-F238E27FC236}">
                <a16:creationId xmlns:a16="http://schemas.microsoft.com/office/drawing/2014/main" id="{FAEEE86F-ED8F-D300-A787-237CE43529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211598" y="2995588"/>
            <a:ext cx="1516083" cy="1516083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EE4FA2A4-6578-3A7C-55FF-FF9DBE998756}"/>
              </a:ext>
            </a:extLst>
          </p:cNvPr>
          <p:cNvSpPr txBox="1"/>
          <p:nvPr/>
        </p:nvSpPr>
        <p:spPr>
          <a:xfrm>
            <a:off x="3182372" y="3446657"/>
            <a:ext cx="588522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Dear manager, here is a pointer that I own (allocated long ago when the application started).</a:t>
            </a:r>
          </a:p>
          <a:p>
            <a:endParaRPr lang="en-US"/>
          </a:p>
          <a:p>
            <a:r>
              <a:rPr lang="en-US">
                <a:solidFill>
                  <a:srgbClr val="FF0000"/>
                </a:solidFill>
              </a:rPr>
              <a:t>I assure you can safely use it during this iteration, because no one else is going to read or write it.</a:t>
            </a:r>
          </a:p>
          <a:p>
            <a:endParaRPr lang="en-US"/>
          </a:p>
          <a:p>
            <a:r>
              <a:rPr lang="en-US">
                <a:solidFill>
                  <a:srgbClr val="FF0000"/>
                </a:solidFill>
              </a:rPr>
              <a:t>Please, give it back when the iteration finishes.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61C06062-60DC-AD2B-BB6B-F45E1A918179}"/>
              </a:ext>
            </a:extLst>
          </p:cNvPr>
          <p:cNvSpPr txBox="1"/>
          <p:nvPr/>
        </p:nvSpPr>
        <p:spPr>
          <a:xfrm>
            <a:off x="1303125" y="2478756"/>
            <a:ext cx="13409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Provider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F028B99E-D2F4-541F-17ED-FDA07C56CB43}"/>
              </a:ext>
            </a:extLst>
          </p:cNvPr>
          <p:cNvSpPr txBox="1"/>
          <p:nvPr/>
        </p:nvSpPr>
        <p:spPr>
          <a:xfrm>
            <a:off x="9295920" y="2478756"/>
            <a:ext cx="13409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Taker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8B52CD48-2B72-5AA9-A443-83A148B15BBC}"/>
              </a:ext>
            </a:extLst>
          </p:cNvPr>
          <p:cNvSpPr txBox="1"/>
          <p:nvPr/>
        </p:nvSpPr>
        <p:spPr>
          <a:xfrm>
            <a:off x="1196034" y="4511671"/>
            <a:ext cx="1555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Outside the Manager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C757EA6B-24D7-3892-A19C-FA85074DCC88}"/>
              </a:ext>
            </a:extLst>
          </p:cNvPr>
          <p:cNvSpPr txBox="1"/>
          <p:nvPr/>
        </p:nvSpPr>
        <p:spPr>
          <a:xfrm>
            <a:off x="9211598" y="4462320"/>
            <a:ext cx="15551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Iterative </a:t>
            </a:r>
          </a:p>
          <a:p>
            <a:pPr algn="ctr"/>
            <a:r>
              <a:rPr lang="en-US"/>
              <a:t>Memory</a:t>
            </a:r>
          </a:p>
          <a:p>
            <a:pPr algn="ctr"/>
            <a:r>
              <a:rPr lang="en-US"/>
              <a:t>Manager</a:t>
            </a:r>
          </a:p>
        </p:txBody>
      </p:sp>
    </p:spTree>
    <p:extLst>
      <p:ext uri="{BB962C8B-B14F-4D97-AF65-F5344CB8AC3E}">
        <p14:creationId xmlns:p14="http://schemas.microsoft.com/office/powerpoint/2010/main" val="31362246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C0F3946-297D-745C-5509-2901B4C99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GPU communication utility</a:t>
            </a:r>
          </a:p>
        </p:txBody>
      </p:sp>
      <p:graphicFrame>
        <p:nvGraphicFramePr>
          <p:cNvPr id="4" name="Marcador de contenido 3">
            <a:extLst>
              <a:ext uri="{FF2B5EF4-FFF2-40B4-BE49-F238E27FC236}">
                <a16:creationId xmlns:a16="http://schemas.microsoft.com/office/drawing/2014/main" id="{D85B9F1B-F367-BC21-4725-8679713AC3E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89979684"/>
              </p:ext>
            </p:extLst>
          </p:nvPr>
        </p:nvGraphicFramePr>
        <p:xfrm>
          <a:off x="1349791" y="2028286"/>
          <a:ext cx="9492420" cy="41239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50127">
                  <a:extLst>
                    <a:ext uri="{9D8B030D-6E8A-4147-A177-3AD203B41FA5}">
                      <a16:colId xmlns:a16="http://schemas.microsoft.com/office/drawing/2014/main" val="1403507659"/>
                    </a:ext>
                  </a:extLst>
                </a:gridCol>
                <a:gridCol w="4942293">
                  <a:extLst>
                    <a:ext uri="{9D8B030D-6E8A-4147-A177-3AD203B41FA5}">
                      <a16:colId xmlns:a16="http://schemas.microsoft.com/office/drawing/2014/main" val="1953928160"/>
                    </a:ext>
                  </a:extLst>
                </a:gridCol>
              </a:tblGrid>
              <a:tr h="73761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300"/>
                        <a:t>Producer Memory Space</a:t>
                      </a:r>
                    </a:p>
                  </a:txBody>
                  <a:tcPr marL="167640" marR="167640" marT="83820" marB="8382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300"/>
                        <a:t>Consumer Memory Space</a:t>
                      </a:r>
                    </a:p>
                  </a:txBody>
                  <a:tcPr marL="167640" marR="167640" marT="83820" marB="83820"/>
                </a:tc>
                <a:extLst>
                  <a:ext uri="{0D108BD9-81ED-4DB2-BD59-A6C34878D82A}">
                    <a16:rowId xmlns:a16="http://schemas.microsoft.com/office/drawing/2014/main" val="3537209329"/>
                  </a:ext>
                </a:extLst>
              </a:tr>
              <a:tr h="737616">
                <a:tc>
                  <a:txBody>
                    <a:bodyPr/>
                    <a:lstStyle/>
                    <a:p>
                      <a:pPr algn="ctr"/>
                      <a:r>
                        <a:rPr lang="en-US" sz="3300"/>
                        <a:t>ProducerTakes</a:t>
                      </a:r>
                    </a:p>
                  </a:txBody>
                  <a:tcPr marL="167640" marR="167640" marT="83820" marB="8382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300"/>
                        <a:t>ConsumerTakes</a:t>
                      </a:r>
                    </a:p>
                  </a:txBody>
                  <a:tcPr marL="167640" marR="167640" marT="83820" marB="83820"/>
                </a:tc>
                <a:extLst>
                  <a:ext uri="{0D108BD9-81ED-4DB2-BD59-A6C34878D82A}">
                    <a16:rowId xmlns:a16="http://schemas.microsoft.com/office/drawing/2014/main" val="2749225755"/>
                  </a:ext>
                </a:extLst>
              </a:tr>
              <a:tr h="737616">
                <a:tc>
                  <a:txBody>
                    <a:bodyPr/>
                    <a:lstStyle/>
                    <a:p>
                      <a:pPr algn="ctr"/>
                      <a:r>
                        <a:rPr lang="en-US" sz="3300"/>
                        <a:t>ProducerProvides</a:t>
                      </a:r>
                    </a:p>
                  </a:txBody>
                  <a:tcPr marL="167640" marR="167640" marT="83820" marB="8382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300"/>
                        <a:t>ConsumerTakes</a:t>
                      </a:r>
                    </a:p>
                  </a:txBody>
                  <a:tcPr marL="167640" marR="167640" marT="83820" marB="83820"/>
                </a:tc>
                <a:extLst>
                  <a:ext uri="{0D108BD9-81ED-4DB2-BD59-A6C34878D82A}">
                    <a16:rowId xmlns:a16="http://schemas.microsoft.com/office/drawing/2014/main" val="1959559622"/>
                  </a:ext>
                </a:extLst>
              </a:tr>
              <a:tr h="73761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300"/>
                        <a:t>ProducerTakes</a:t>
                      </a:r>
                    </a:p>
                  </a:txBody>
                  <a:tcPr marL="167640" marR="167640" marT="83820" marB="8382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300"/>
                        <a:t>ConsumerProvides</a:t>
                      </a:r>
                    </a:p>
                  </a:txBody>
                  <a:tcPr marL="167640" marR="167640" marT="83820" marB="83820"/>
                </a:tc>
                <a:extLst>
                  <a:ext uri="{0D108BD9-81ED-4DB2-BD59-A6C34878D82A}">
                    <a16:rowId xmlns:a16="http://schemas.microsoft.com/office/drawing/2014/main" val="2099145063"/>
                  </a:ext>
                </a:extLst>
              </a:tr>
              <a:tr h="73761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300"/>
                        <a:t>ProducerProvides</a:t>
                      </a:r>
                    </a:p>
                  </a:txBody>
                  <a:tcPr marL="167640" marR="167640" marT="83820" marB="8382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300"/>
                        <a:t>ConsumerProvides</a:t>
                      </a:r>
                    </a:p>
                  </a:txBody>
                  <a:tcPr marL="167640" marR="167640" marT="83820" marB="83820"/>
                </a:tc>
                <a:extLst>
                  <a:ext uri="{0D108BD9-81ED-4DB2-BD59-A6C34878D82A}">
                    <a16:rowId xmlns:a16="http://schemas.microsoft.com/office/drawing/2014/main" val="20721800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542221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CB0C98F-C3B9-98C0-DF3A-3604E934B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GPU communication utility</a:t>
            </a:r>
          </a:p>
        </p:txBody>
      </p:sp>
      <p:graphicFrame>
        <p:nvGraphicFramePr>
          <p:cNvPr id="4" name="Marcador de contenido 3">
            <a:extLst>
              <a:ext uri="{FF2B5EF4-FFF2-40B4-BE49-F238E27FC236}">
                <a16:creationId xmlns:a16="http://schemas.microsoft.com/office/drawing/2014/main" id="{534FA529-EFB3-8FCC-0871-5DB4E88ADD3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55572684"/>
              </p:ext>
            </p:extLst>
          </p:nvPr>
        </p:nvGraphicFramePr>
        <p:xfrm>
          <a:off x="375062" y="1825626"/>
          <a:ext cx="7620000" cy="445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2445">
                  <a:extLst>
                    <a:ext uri="{9D8B030D-6E8A-4147-A177-3AD203B41FA5}">
                      <a16:colId xmlns:a16="http://schemas.microsoft.com/office/drawing/2014/main" val="3138794681"/>
                    </a:ext>
                  </a:extLst>
                </a:gridCol>
                <a:gridCol w="1932866">
                  <a:extLst>
                    <a:ext uri="{9D8B030D-6E8A-4147-A177-3AD203B41FA5}">
                      <a16:colId xmlns:a16="http://schemas.microsoft.com/office/drawing/2014/main" val="3289241750"/>
                    </a:ext>
                  </a:extLst>
                </a:gridCol>
                <a:gridCol w="1571138">
                  <a:extLst>
                    <a:ext uri="{9D8B030D-6E8A-4147-A177-3AD203B41FA5}">
                      <a16:colId xmlns:a16="http://schemas.microsoft.com/office/drawing/2014/main" val="3306419639"/>
                    </a:ext>
                  </a:extLst>
                </a:gridCol>
                <a:gridCol w="2713551">
                  <a:extLst>
                    <a:ext uri="{9D8B030D-6E8A-4147-A177-3AD203B41FA5}">
                      <a16:colId xmlns:a16="http://schemas.microsoft.com/office/drawing/2014/main" val="15952421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Source 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Destination 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Flag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Number of copies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44630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CPU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CPU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HPG2HPG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96228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CPU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CPU Pinned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HPG2HPN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3460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CPU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GPU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HPG2D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2 CPU -&gt; Pinned -&gt; GPU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55093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CPU Pinned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CPU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HPN2HPG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9035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CPU Pinned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CPU Pinned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HPN2HPN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13971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CPU Pinned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GPU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HPN2D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89320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GPU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CPU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D2HPG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46549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GPU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CPU Pinned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D2HPN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24662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GPU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GPU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D2D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09332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GPU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Peer GPU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D2PD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55934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GPU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Fake Peer GPU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D2FPD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2 GPU -&gt; Pinned -&gt; GPU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8043541"/>
                  </a:ext>
                </a:extLst>
              </a:tr>
            </a:tbl>
          </a:graphicData>
        </a:graphic>
      </p:graphicFrame>
      <p:sp>
        <p:nvSpPr>
          <p:cNvPr id="5" name="Signo de multiplicación 4">
            <a:extLst>
              <a:ext uri="{FF2B5EF4-FFF2-40B4-BE49-F238E27FC236}">
                <a16:creationId xmlns:a16="http://schemas.microsoft.com/office/drawing/2014/main" id="{BAF01FE9-4144-2627-DFE8-32AE814C10D6}"/>
              </a:ext>
            </a:extLst>
          </p:cNvPr>
          <p:cNvSpPr/>
          <p:nvPr/>
        </p:nvSpPr>
        <p:spPr>
          <a:xfrm>
            <a:off x="7995062" y="3730346"/>
            <a:ext cx="623454" cy="801585"/>
          </a:xfrm>
          <a:prstGeom prst="mathMultiply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" name="Marcador de contenido 3">
            <a:extLst>
              <a:ext uri="{FF2B5EF4-FFF2-40B4-BE49-F238E27FC236}">
                <a16:creationId xmlns:a16="http://schemas.microsoft.com/office/drawing/2014/main" id="{6C3A6362-787E-0DEB-CD4F-6242F68ED9B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74976351"/>
              </p:ext>
            </p:extLst>
          </p:nvPr>
        </p:nvGraphicFramePr>
        <p:xfrm>
          <a:off x="8618516" y="3204038"/>
          <a:ext cx="3475342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4811">
                  <a:extLst>
                    <a:ext uri="{9D8B030D-6E8A-4147-A177-3AD203B41FA5}">
                      <a16:colId xmlns:a16="http://schemas.microsoft.com/office/drawing/2014/main" val="1403507659"/>
                    </a:ext>
                  </a:extLst>
                </a:gridCol>
                <a:gridCol w="1840531">
                  <a:extLst>
                    <a:ext uri="{9D8B030D-6E8A-4147-A177-3AD203B41FA5}">
                      <a16:colId xmlns:a16="http://schemas.microsoft.com/office/drawing/2014/main" val="19539281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Producer 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Consumer 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72093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Take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Take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92257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Provide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Take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95596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Take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Provide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91450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Provide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Provide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21800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194098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05F4F1-131E-E262-5129-5A6731292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GPU communication utility</a:t>
            </a:r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2298CEF3-EB78-8CDF-DA27-9A7E4FB77F45}"/>
              </a:ext>
            </a:extLst>
          </p:cNvPr>
          <p:cNvSpPr txBox="1">
            <a:spLocks/>
          </p:cNvSpPr>
          <p:nvPr/>
        </p:nvSpPr>
        <p:spPr>
          <a:xfrm>
            <a:off x="715892" y="1812995"/>
            <a:ext cx="10936184" cy="4679879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/>
              <a:t>struct</a:t>
            </a:r>
            <a:r>
              <a:rPr lang="en-US">
                <a:solidFill>
                  <a:schemeClr val="accent6"/>
                </a:solidFill>
              </a:rPr>
              <a:t> DataInfo </a:t>
            </a:r>
            <a:r>
              <a:rPr lang="en-US"/>
              <a:t>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/>
              <a:t>	int numElements;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/>
              <a:t>	int elemSizeInBytes;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/>
              <a:t>	</a:t>
            </a:r>
            <a:r>
              <a:rPr lang="en-US">
                <a:solidFill>
                  <a:schemeClr val="accent6"/>
                </a:solidFill>
              </a:rPr>
              <a:t>MemorySpace</a:t>
            </a:r>
            <a:r>
              <a:rPr lang="en-US"/>
              <a:t> memSpace;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/>
              <a:t>};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>
              <a:solidFill>
                <a:schemeClr val="accent6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>
                <a:solidFill>
                  <a:schemeClr val="accent6"/>
                </a:solidFill>
              </a:rPr>
              <a:t>DataInfo </a:t>
            </a:r>
            <a:r>
              <a:rPr lang="en-US">
                <a:solidFill>
                  <a:schemeClr val="tx2">
                    <a:lumMod val="50000"/>
                    <a:lumOff val="50000"/>
                  </a:schemeClr>
                </a:solidFill>
              </a:rPr>
              <a:t>producerDataInfo</a:t>
            </a:r>
            <a:r>
              <a:rPr lang="en-US"/>
              <a:t>{1024, 4, </a:t>
            </a:r>
            <a:r>
              <a:rPr lang="en-US">
                <a:solidFill>
                  <a:schemeClr val="accent5">
                    <a:lumMod val="60000"/>
                    <a:lumOff val="40000"/>
                  </a:schemeClr>
                </a:solidFill>
              </a:rPr>
              <a:t>HostPageable</a:t>
            </a:r>
            <a:r>
              <a:rPr lang="en-US"/>
              <a:t>};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>
                <a:solidFill>
                  <a:schemeClr val="accent6"/>
                </a:solidFill>
              </a:rPr>
              <a:t>DataInfo </a:t>
            </a:r>
            <a:r>
              <a:rPr lang="en-US">
                <a:solidFill>
                  <a:schemeClr val="tx2">
                    <a:lumMod val="50000"/>
                    <a:lumOff val="50000"/>
                  </a:schemeClr>
                </a:solidFill>
              </a:rPr>
              <a:t>consumerDataInfo</a:t>
            </a:r>
            <a:r>
              <a:rPr lang="en-US"/>
              <a:t>{1024, 4, </a:t>
            </a:r>
            <a:r>
              <a:rPr lang="en-US">
                <a:solidFill>
                  <a:schemeClr val="accent5">
                    <a:lumMod val="60000"/>
                    <a:lumOff val="40000"/>
                  </a:schemeClr>
                </a:solidFill>
              </a:rPr>
              <a:t>Device_1</a:t>
            </a:r>
            <a:r>
              <a:rPr lang="en-US"/>
              <a:t>};</a:t>
            </a:r>
            <a:endParaRPr lang="en-US">
              <a:solidFill>
                <a:schemeClr val="accent6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>
              <a:solidFill>
                <a:schemeClr val="accent6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>
                <a:solidFill>
                  <a:schemeClr val="accent6"/>
                </a:solidFill>
              </a:rPr>
              <a:t>Data</a:t>
            </a:r>
            <a:r>
              <a:rPr lang="en-US"/>
              <a:t> </a:t>
            </a:r>
            <a:r>
              <a:rPr lang="en-US">
                <a:solidFill>
                  <a:schemeClr val="tx2">
                    <a:lumMod val="50000"/>
                    <a:lumOff val="50000"/>
                  </a:schemeClr>
                </a:solidFill>
              </a:rPr>
              <a:t>ptrToProduce</a:t>
            </a:r>
            <a:r>
              <a:rPr lang="en-US"/>
              <a:t>(</a:t>
            </a:r>
            <a:r>
              <a:rPr lang="en-US">
                <a:solidFill>
                  <a:schemeClr val="tx2">
                    <a:lumMod val="50000"/>
                    <a:lumOff val="50000"/>
                  </a:schemeClr>
                </a:solidFill>
              </a:rPr>
              <a:t>producerDataInfo</a:t>
            </a:r>
            <a:r>
              <a:rPr lang="en-US"/>
              <a:t>);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>
                <a:solidFill>
                  <a:schemeClr val="accent6"/>
                </a:solidFill>
              </a:rPr>
              <a:t>Data</a:t>
            </a:r>
            <a:r>
              <a:rPr lang="en-US"/>
              <a:t> </a:t>
            </a:r>
            <a:r>
              <a:rPr lang="en-US">
                <a:solidFill>
                  <a:schemeClr val="tx2">
                    <a:lumMod val="50000"/>
                    <a:lumOff val="50000"/>
                  </a:schemeClr>
                </a:solidFill>
              </a:rPr>
              <a:t>ptrToConsume</a:t>
            </a:r>
            <a:r>
              <a:rPr lang="en-US"/>
              <a:t>(</a:t>
            </a:r>
            <a:r>
              <a:rPr lang="en-US">
                <a:solidFill>
                  <a:schemeClr val="tx2">
                    <a:lumMod val="50000"/>
                    <a:lumOff val="50000"/>
                  </a:schemeClr>
                </a:solidFill>
              </a:rPr>
              <a:t>consumerDataInfo</a:t>
            </a:r>
            <a:r>
              <a:rPr lang="en-US"/>
              <a:t>);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/>
          </a:p>
          <a:p>
            <a:pPr marL="0" indent="0">
              <a:buFont typeface="Arial" panose="020B0604020202020204" pitchFamily="34" charset="0"/>
              <a:buNone/>
            </a:pPr>
            <a:r>
              <a:rPr lang="en-US"/>
              <a:t>enum </a:t>
            </a:r>
            <a:r>
              <a:rPr lang="en-US">
                <a:solidFill>
                  <a:schemeClr val="accent6"/>
                </a:solidFill>
              </a:rPr>
              <a:t>Actions</a:t>
            </a:r>
            <a:r>
              <a:rPr lang="en-US"/>
              <a:t> { </a:t>
            </a:r>
            <a:r>
              <a:rPr lang="en-US">
                <a:solidFill>
                  <a:schemeClr val="accent5">
                    <a:lumMod val="60000"/>
                    <a:lumOff val="40000"/>
                  </a:schemeClr>
                </a:solidFill>
              </a:rPr>
              <a:t>ProducerProvides</a:t>
            </a:r>
            <a:r>
              <a:rPr lang="en-US"/>
              <a:t>,</a:t>
            </a:r>
            <a:r>
              <a:rPr lang="en-US">
                <a:solidFill>
                  <a:schemeClr val="accent5">
                    <a:lumMod val="60000"/>
                    <a:lumOff val="40000"/>
                  </a:schemeClr>
                </a:solidFill>
              </a:rPr>
              <a:t> ProducerTakes</a:t>
            </a:r>
            <a:r>
              <a:rPr lang="en-US"/>
              <a:t>,</a:t>
            </a:r>
            <a:r>
              <a:rPr lang="en-US">
                <a:solidFill>
                  <a:schemeClr val="accent5">
                    <a:lumMod val="60000"/>
                    <a:lumOff val="40000"/>
                  </a:schemeClr>
                </a:solidFill>
              </a:rPr>
              <a:t> ConsumerProvides</a:t>
            </a:r>
            <a:r>
              <a:rPr lang="en-US"/>
              <a:t>,</a:t>
            </a:r>
            <a:r>
              <a:rPr lang="en-US">
                <a:solidFill>
                  <a:schemeClr val="accent5">
                    <a:lumMod val="60000"/>
                    <a:lumOff val="40000"/>
                  </a:schemeClr>
                </a:solidFill>
              </a:rPr>
              <a:t> ConsumerTakes</a:t>
            </a:r>
            <a:r>
              <a:rPr lang="en-US"/>
              <a:t>};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0055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1216614-B75D-9974-E866-39FDA519D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GPU communication utility</a:t>
            </a:r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EFD2AF27-FE98-152C-9910-292443588A67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47977" y="2526248"/>
            <a:ext cx="11212078" cy="2185533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>
                <a:solidFill>
                  <a:schemeClr val="accent6">
                    <a:lumMod val="75000"/>
                  </a:schemeClr>
                </a:solidFill>
              </a:rPr>
              <a:t>//Initialization</a:t>
            </a:r>
            <a:endParaRPr lang="en-US">
              <a:solidFill>
                <a:schemeClr val="accent6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>
                <a:solidFill>
                  <a:schemeClr val="accent6"/>
                </a:solidFill>
              </a:rPr>
              <a:t>MemoryManager</a:t>
            </a:r>
            <a:r>
              <a:rPr lang="en-US"/>
              <a:t>&lt;</a:t>
            </a:r>
            <a:r>
              <a:rPr lang="en-US">
                <a:solidFill>
                  <a:schemeClr val="accent5">
                    <a:lumMod val="60000"/>
                    <a:lumOff val="40000"/>
                  </a:schemeClr>
                </a:solidFill>
              </a:rPr>
              <a:t>ProducerProvides</a:t>
            </a:r>
            <a:r>
              <a:rPr lang="en-US"/>
              <a:t>, </a:t>
            </a:r>
            <a:r>
              <a:rPr lang="en-US">
                <a:solidFill>
                  <a:schemeClr val="accent5">
                    <a:lumMod val="60000"/>
                    <a:lumOff val="40000"/>
                  </a:schemeClr>
                </a:solidFill>
              </a:rPr>
              <a:t>ConsumerProvides</a:t>
            </a:r>
            <a:r>
              <a:rPr lang="en-US"/>
              <a:t>&gt; </a:t>
            </a:r>
            <a:r>
              <a:rPr lang="en-US">
                <a:solidFill>
                  <a:schemeClr val="tx2">
                    <a:lumMod val="50000"/>
                    <a:lumOff val="50000"/>
                  </a:schemeClr>
                </a:solidFill>
              </a:rPr>
              <a:t>manager</a:t>
            </a:r>
            <a:r>
              <a:rPr lang="en-US"/>
              <a:t>(</a:t>
            </a:r>
            <a:r>
              <a:rPr lang="en-US">
                <a:solidFill>
                  <a:schemeClr val="tx2">
                    <a:lumMod val="50000"/>
                    <a:lumOff val="50000"/>
                  </a:schemeClr>
                </a:solidFill>
              </a:rPr>
              <a:t>producerDataInfo</a:t>
            </a:r>
            <a:r>
              <a:rPr lang="en-US"/>
              <a:t>, </a:t>
            </a:r>
            <a:r>
              <a:rPr lang="en-US">
                <a:solidFill>
                  <a:schemeClr val="tx2">
                    <a:lumMod val="50000"/>
                    <a:lumOff val="50000"/>
                  </a:schemeClr>
                </a:solidFill>
              </a:rPr>
              <a:t>consumerDataInfo</a:t>
            </a:r>
            <a:r>
              <a:rPr lang="en-US"/>
              <a:t>);</a:t>
            </a:r>
            <a:endParaRPr lang="en-US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>
              <a:solidFill>
                <a:schemeClr val="tx2">
                  <a:lumMod val="50000"/>
                  <a:lumOff val="50000"/>
                </a:schemeClr>
              </a:solidFill>
            </a:endParaRPr>
          </a:p>
          <a:p>
            <a:pPr marL="0" indent="0">
              <a:buNone/>
            </a:pPr>
            <a:r>
              <a:rPr lang="en-US">
                <a:solidFill>
                  <a:schemeClr val="accent6"/>
                </a:solidFill>
              </a:rPr>
              <a:t>int</a:t>
            </a:r>
            <a:r>
              <a:rPr lang="en-US"/>
              <a:t> </a:t>
            </a:r>
            <a:r>
              <a:rPr lang="en-US">
                <a:solidFill>
                  <a:schemeClr val="tx2">
                    <a:lumMod val="50000"/>
                    <a:lumOff val="50000"/>
                  </a:schemeClr>
                </a:solidFill>
              </a:rPr>
              <a:t>delay</a:t>
            </a:r>
            <a:r>
              <a:rPr lang="en-US"/>
              <a:t> = </a:t>
            </a:r>
            <a:r>
              <a:rPr lang="en-US">
                <a:solidFill>
                  <a:schemeClr val="tx2">
                    <a:lumMod val="50000"/>
                    <a:lumOff val="50000"/>
                  </a:schemeClr>
                </a:solidFill>
              </a:rPr>
              <a:t>manager</a:t>
            </a:r>
            <a:r>
              <a:rPr lang="en-US"/>
              <a:t>.getTotalDelay(); </a:t>
            </a:r>
            <a:r>
              <a:rPr lang="en-US">
                <a:solidFill>
                  <a:schemeClr val="accent6">
                    <a:lumMod val="75000"/>
                  </a:schemeClr>
                </a:solidFill>
              </a:rPr>
              <a:t>// Query delay generated by the manager</a:t>
            </a:r>
            <a:endParaRPr lang="en-US">
              <a:solidFill>
                <a:schemeClr val="tx2">
                  <a:lumMod val="50000"/>
                  <a:lumOff val="50000"/>
                </a:schemeClr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>
              <a:solidFill>
                <a:schemeClr val="tx2">
                  <a:lumMod val="50000"/>
                  <a:lumOff val="50000"/>
                </a:schemeClr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>
                <a:solidFill>
                  <a:schemeClr val="tx2">
                    <a:lumMod val="50000"/>
                    <a:lumOff val="50000"/>
                  </a:schemeClr>
                </a:solidFill>
              </a:rPr>
              <a:t>manager</a:t>
            </a:r>
            <a:r>
              <a:rPr lang="en-US"/>
              <a:t>.manage(</a:t>
            </a:r>
            <a:r>
              <a:rPr lang="en-US">
                <a:solidFill>
                  <a:schemeClr val="tx2">
                    <a:lumMod val="50000"/>
                    <a:lumOff val="50000"/>
                  </a:schemeClr>
                </a:solidFill>
              </a:rPr>
              <a:t>ptrToProduce</a:t>
            </a:r>
            <a:r>
              <a:rPr lang="en-US"/>
              <a:t>, </a:t>
            </a:r>
            <a:r>
              <a:rPr lang="en-US">
                <a:solidFill>
                  <a:schemeClr val="tx2">
                    <a:lumMod val="50000"/>
                    <a:lumOff val="50000"/>
                  </a:schemeClr>
                </a:solidFill>
              </a:rPr>
              <a:t>ptrToConsume</a:t>
            </a:r>
            <a:r>
              <a:rPr lang="en-US"/>
              <a:t>); </a:t>
            </a:r>
            <a:r>
              <a:rPr lang="en-US">
                <a:solidFill>
                  <a:schemeClr val="accent6">
                    <a:lumMod val="75000"/>
                  </a:schemeClr>
                </a:solidFill>
              </a:rPr>
              <a:t>// Usage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56395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5D2410-DFE9-8694-72E8-633FB31D72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GPU communication utility</a:t>
            </a:r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3A5CFBDB-F2CD-25C5-F836-BD638E6C4F95}"/>
              </a:ext>
            </a:extLst>
          </p:cNvPr>
          <p:cNvSpPr txBox="1">
            <a:spLocks/>
          </p:cNvSpPr>
          <p:nvPr/>
        </p:nvSpPr>
        <p:spPr>
          <a:xfrm>
            <a:off x="595966" y="2902007"/>
            <a:ext cx="11351417" cy="137878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>
                <a:solidFill>
                  <a:schemeClr val="accent6">
                    <a:lumMod val="75000"/>
                  </a:schemeClr>
                </a:solidFill>
              </a:rPr>
              <a:t>// Initialization</a:t>
            </a:r>
            <a:endParaRPr lang="en-US">
              <a:solidFill>
                <a:schemeClr val="accent6"/>
              </a:solidFill>
            </a:endParaRPr>
          </a:p>
          <a:p>
            <a:pPr marL="0" indent="0">
              <a:buNone/>
            </a:pPr>
            <a:r>
              <a:rPr lang="en-US">
                <a:solidFill>
                  <a:schemeClr val="accent6"/>
                </a:solidFill>
              </a:rPr>
              <a:t>MemoryManager</a:t>
            </a:r>
            <a:r>
              <a:rPr lang="en-US"/>
              <a:t>&lt;</a:t>
            </a:r>
            <a:r>
              <a:rPr lang="en-US">
                <a:solidFill>
                  <a:schemeClr val="accent5">
                    <a:lumMod val="60000"/>
                    <a:lumOff val="40000"/>
                  </a:schemeClr>
                </a:solidFill>
              </a:rPr>
              <a:t>ProducerTakes</a:t>
            </a:r>
            <a:r>
              <a:rPr lang="en-US"/>
              <a:t>, </a:t>
            </a:r>
            <a:r>
              <a:rPr lang="en-US">
                <a:solidFill>
                  <a:schemeClr val="accent5">
                    <a:lumMod val="60000"/>
                    <a:lumOff val="40000"/>
                  </a:schemeClr>
                </a:solidFill>
              </a:rPr>
              <a:t>ConsumerTakes</a:t>
            </a:r>
            <a:r>
              <a:rPr lang="en-US"/>
              <a:t>&gt; </a:t>
            </a:r>
            <a:r>
              <a:rPr lang="en-US">
                <a:solidFill>
                  <a:schemeClr val="tx2">
                    <a:lumMod val="50000"/>
                    <a:lumOff val="50000"/>
                  </a:schemeClr>
                </a:solidFill>
              </a:rPr>
              <a:t>manager</a:t>
            </a:r>
            <a:r>
              <a:rPr lang="en-US"/>
              <a:t>(</a:t>
            </a:r>
            <a:r>
              <a:rPr lang="en-US">
                <a:solidFill>
                  <a:schemeClr val="tx2">
                    <a:lumMod val="50000"/>
                    <a:lumOff val="50000"/>
                  </a:schemeClr>
                </a:solidFill>
              </a:rPr>
              <a:t>producerDataInfo</a:t>
            </a:r>
            <a:r>
              <a:rPr lang="en-US"/>
              <a:t>, </a:t>
            </a:r>
            <a:r>
              <a:rPr lang="en-US">
                <a:solidFill>
                  <a:schemeClr val="tx2">
                    <a:lumMod val="50000"/>
                    <a:lumOff val="50000"/>
                  </a:schemeClr>
                </a:solidFill>
              </a:rPr>
              <a:t>consumerDataInfo</a:t>
            </a:r>
            <a:r>
              <a:rPr lang="en-US"/>
              <a:t>); 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auto [</a:t>
            </a:r>
            <a:r>
              <a:rPr lang="en-US">
                <a:solidFill>
                  <a:schemeClr val="tx2">
                    <a:lumMod val="50000"/>
                    <a:lumOff val="50000"/>
                  </a:schemeClr>
                </a:solidFill>
              </a:rPr>
              <a:t>ptrToProduce</a:t>
            </a:r>
            <a:r>
              <a:rPr lang="en-US"/>
              <a:t>, </a:t>
            </a:r>
            <a:r>
              <a:rPr lang="en-US">
                <a:solidFill>
                  <a:schemeClr val="tx2">
                    <a:lumMod val="50000"/>
                    <a:lumOff val="50000"/>
                  </a:schemeClr>
                </a:solidFill>
              </a:rPr>
              <a:t>ptrToConsume</a:t>
            </a:r>
            <a:r>
              <a:rPr lang="en-US"/>
              <a:t>] = </a:t>
            </a:r>
            <a:r>
              <a:rPr lang="en-US">
                <a:solidFill>
                  <a:schemeClr val="tx2">
                    <a:lumMod val="50000"/>
                    <a:lumOff val="50000"/>
                  </a:schemeClr>
                </a:solidFill>
              </a:rPr>
              <a:t>manager</a:t>
            </a:r>
            <a:r>
              <a:rPr lang="en-US"/>
              <a:t>.manage(); </a:t>
            </a:r>
            <a:r>
              <a:rPr lang="en-US">
                <a:solidFill>
                  <a:schemeClr val="accent6">
                    <a:lumMod val="75000"/>
                  </a:schemeClr>
                </a:solidFill>
              </a:rPr>
              <a:t>// Usage</a:t>
            </a:r>
            <a:endParaRPr lang="en-US"/>
          </a:p>
          <a:p>
            <a:pPr marL="0" indent="0">
              <a:buFont typeface="Arial" panose="020B0604020202020204" pitchFamily="34" charset="0"/>
              <a:buNone/>
            </a:pPr>
            <a:endParaRPr lang="en-US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60531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8D955C-2D74-E4A6-2E80-C722F9FDB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GPU communication utility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694D7B4E-D816-CFD0-E339-F09883227188}"/>
              </a:ext>
            </a:extLst>
          </p:cNvPr>
          <p:cNvSpPr txBox="1"/>
          <p:nvPr/>
        </p:nvSpPr>
        <p:spPr>
          <a:xfrm>
            <a:off x="884794" y="2903269"/>
            <a:ext cx="115260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>
                <a:solidFill>
                  <a:schemeClr val="accent6">
                    <a:lumMod val="75000"/>
                  </a:schemeClr>
                </a:solidFill>
              </a:rPr>
              <a:t>// Initialization</a:t>
            </a:r>
            <a:endParaRPr lang="en-US">
              <a:solidFill>
                <a:schemeClr val="accent6"/>
              </a:solidFill>
            </a:endParaRPr>
          </a:p>
          <a:p>
            <a:pPr marL="0" indent="0">
              <a:buNone/>
            </a:pPr>
            <a:r>
              <a:rPr lang="en-US">
                <a:solidFill>
                  <a:schemeClr val="accent6"/>
                </a:solidFill>
              </a:rPr>
              <a:t>MemoryManager</a:t>
            </a:r>
            <a:r>
              <a:rPr lang="en-US"/>
              <a:t>&lt;</a:t>
            </a:r>
            <a:r>
              <a:rPr lang="en-US">
                <a:solidFill>
                  <a:schemeClr val="accent5">
                    <a:lumMod val="60000"/>
                    <a:lumOff val="40000"/>
                  </a:schemeClr>
                </a:solidFill>
              </a:rPr>
              <a:t>ProducerTakes</a:t>
            </a:r>
            <a:r>
              <a:rPr lang="en-US"/>
              <a:t>, </a:t>
            </a:r>
            <a:r>
              <a:rPr lang="en-US">
                <a:solidFill>
                  <a:schemeClr val="accent5">
                    <a:lumMod val="60000"/>
                    <a:lumOff val="40000"/>
                  </a:schemeClr>
                </a:solidFill>
              </a:rPr>
              <a:t>ConsumerProvides</a:t>
            </a:r>
            <a:r>
              <a:rPr lang="en-US"/>
              <a:t>&gt; </a:t>
            </a:r>
            <a:r>
              <a:rPr lang="en-US">
                <a:solidFill>
                  <a:schemeClr val="tx2">
                    <a:lumMod val="50000"/>
                    <a:lumOff val="50000"/>
                  </a:schemeClr>
                </a:solidFill>
              </a:rPr>
              <a:t>manager</a:t>
            </a:r>
            <a:r>
              <a:rPr lang="en-US"/>
              <a:t>(</a:t>
            </a:r>
            <a:r>
              <a:rPr lang="en-US">
                <a:solidFill>
                  <a:schemeClr val="tx2">
                    <a:lumMod val="50000"/>
                    <a:lumOff val="50000"/>
                  </a:schemeClr>
                </a:solidFill>
              </a:rPr>
              <a:t>producerDataInfo</a:t>
            </a:r>
            <a:r>
              <a:rPr lang="en-US"/>
              <a:t>, </a:t>
            </a:r>
            <a:r>
              <a:rPr lang="en-US">
                <a:solidFill>
                  <a:schemeClr val="tx2">
                    <a:lumMod val="50000"/>
                    <a:lumOff val="50000"/>
                  </a:schemeClr>
                </a:solidFill>
              </a:rPr>
              <a:t>consumerDataInfo</a:t>
            </a:r>
            <a:r>
              <a:rPr lang="en-US"/>
              <a:t>);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>
                <a:solidFill>
                  <a:schemeClr val="tx2">
                    <a:lumMod val="50000"/>
                    <a:lumOff val="50000"/>
                  </a:schemeClr>
                </a:solidFill>
              </a:rPr>
              <a:t>ptrToProduce</a:t>
            </a:r>
            <a:r>
              <a:rPr lang="en-US"/>
              <a:t> = </a:t>
            </a:r>
            <a:r>
              <a:rPr lang="en-US">
                <a:solidFill>
                  <a:schemeClr val="tx2">
                    <a:lumMod val="50000"/>
                    <a:lumOff val="50000"/>
                  </a:schemeClr>
                </a:solidFill>
              </a:rPr>
              <a:t>manager</a:t>
            </a:r>
            <a:r>
              <a:rPr lang="en-US"/>
              <a:t>.manage(</a:t>
            </a:r>
            <a:r>
              <a:rPr lang="en-US">
                <a:solidFill>
                  <a:schemeClr val="tx2">
                    <a:lumMod val="50000"/>
                    <a:lumOff val="50000"/>
                  </a:schemeClr>
                </a:solidFill>
              </a:rPr>
              <a:t>ptrToConsume</a:t>
            </a:r>
            <a:r>
              <a:rPr lang="en-US"/>
              <a:t>); </a:t>
            </a:r>
            <a:r>
              <a:rPr lang="en-US">
                <a:solidFill>
                  <a:schemeClr val="accent6">
                    <a:lumMod val="75000"/>
                  </a:schemeClr>
                </a:solidFill>
              </a:rPr>
              <a:t>// Usage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0762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BA08C7-3040-8961-12D6-25E5C3292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GPU communication utility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7868F93B-686B-1B60-70B5-FCEFC2E74428}"/>
              </a:ext>
            </a:extLst>
          </p:cNvPr>
          <p:cNvSpPr txBox="1"/>
          <p:nvPr/>
        </p:nvSpPr>
        <p:spPr>
          <a:xfrm>
            <a:off x="884794" y="3066484"/>
            <a:ext cx="110426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>
                <a:solidFill>
                  <a:schemeClr val="accent6">
                    <a:lumMod val="75000"/>
                  </a:schemeClr>
                </a:solidFill>
              </a:rPr>
              <a:t>// Initialization</a:t>
            </a:r>
            <a:endParaRPr lang="en-US">
              <a:solidFill>
                <a:schemeClr val="accent6"/>
              </a:solidFill>
            </a:endParaRPr>
          </a:p>
          <a:p>
            <a:pPr marL="0" indent="0">
              <a:buNone/>
            </a:pPr>
            <a:r>
              <a:rPr lang="en-US">
                <a:solidFill>
                  <a:schemeClr val="accent6"/>
                </a:solidFill>
              </a:rPr>
              <a:t>MemoryManager</a:t>
            </a:r>
            <a:r>
              <a:rPr lang="en-US"/>
              <a:t>&lt;</a:t>
            </a:r>
            <a:r>
              <a:rPr lang="en-US">
                <a:solidFill>
                  <a:schemeClr val="accent5">
                    <a:lumMod val="60000"/>
                    <a:lumOff val="40000"/>
                  </a:schemeClr>
                </a:solidFill>
              </a:rPr>
              <a:t>ProducerProvides</a:t>
            </a:r>
            <a:r>
              <a:rPr lang="en-US"/>
              <a:t>, </a:t>
            </a:r>
            <a:r>
              <a:rPr lang="en-US">
                <a:solidFill>
                  <a:schemeClr val="accent5">
                    <a:lumMod val="60000"/>
                    <a:lumOff val="40000"/>
                  </a:schemeClr>
                </a:solidFill>
              </a:rPr>
              <a:t>ProducerTakes</a:t>
            </a:r>
            <a:r>
              <a:rPr lang="en-US"/>
              <a:t>&gt; </a:t>
            </a:r>
            <a:r>
              <a:rPr lang="en-US">
                <a:solidFill>
                  <a:schemeClr val="tx2">
                    <a:lumMod val="50000"/>
                    <a:lumOff val="50000"/>
                  </a:schemeClr>
                </a:solidFill>
              </a:rPr>
              <a:t>manager</a:t>
            </a:r>
            <a:r>
              <a:rPr lang="en-US"/>
              <a:t>(</a:t>
            </a:r>
            <a:r>
              <a:rPr lang="en-US">
                <a:solidFill>
                  <a:schemeClr val="tx2">
                    <a:lumMod val="50000"/>
                    <a:lumOff val="50000"/>
                  </a:schemeClr>
                </a:solidFill>
              </a:rPr>
              <a:t>producerDataInfo</a:t>
            </a:r>
            <a:r>
              <a:rPr lang="en-US"/>
              <a:t>, </a:t>
            </a:r>
            <a:r>
              <a:rPr lang="en-US">
                <a:solidFill>
                  <a:schemeClr val="tx2">
                    <a:lumMod val="50000"/>
                    <a:lumOff val="50000"/>
                  </a:schemeClr>
                </a:solidFill>
              </a:rPr>
              <a:t>consumerDataInfo</a:t>
            </a:r>
            <a:r>
              <a:rPr lang="en-US"/>
              <a:t>);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>
                <a:solidFill>
                  <a:schemeClr val="tx2">
                    <a:lumMod val="50000"/>
                    <a:lumOff val="50000"/>
                  </a:schemeClr>
                </a:solidFill>
              </a:rPr>
              <a:t>ptrToConsume</a:t>
            </a:r>
            <a:r>
              <a:rPr lang="en-US"/>
              <a:t> = </a:t>
            </a:r>
            <a:r>
              <a:rPr lang="en-US">
                <a:solidFill>
                  <a:schemeClr val="tx2">
                    <a:lumMod val="50000"/>
                    <a:lumOff val="50000"/>
                  </a:schemeClr>
                </a:solidFill>
              </a:rPr>
              <a:t>manager</a:t>
            </a:r>
            <a:r>
              <a:rPr lang="en-US"/>
              <a:t>.manage(</a:t>
            </a:r>
            <a:r>
              <a:rPr lang="en-US">
                <a:solidFill>
                  <a:schemeClr val="tx2">
                    <a:lumMod val="50000"/>
                    <a:lumOff val="50000"/>
                  </a:schemeClr>
                </a:solidFill>
              </a:rPr>
              <a:t>ptrToProduce</a:t>
            </a:r>
            <a:r>
              <a:rPr lang="en-US"/>
              <a:t>); </a:t>
            </a:r>
            <a:r>
              <a:rPr lang="en-US">
                <a:solidFill>
                  <a:schemeClr val="accent6">
                    <a:lumMod val="75000"/>
                  </a:schemeClr>
                </a:solidFill>
              </a:rPr>
              <a:t>// Usage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4033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1E5FA7C-D1C5-07D4-1439-4AC8647E126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</a:blip>
          <a:srcRect b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149BFA3-A967-EFC7-AAC0-8914276EB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/>
              <a:t>Summary of already seen concepts</a:t>
            </a:r>
          </a:p>
        </p:txBody>
      </p:sp>
      <p:graphicFrame>
        <p:nvGraphicFramePr>
          <p:cNvPr id="5" name="Marcador de contenido 2">
            <a:extLst>
              <a:ext uri="{FF2B5EF4-FFF2-40B4-BE49-F238E27FC236}">
                <a16:creationId xmlns:a16="http://schemas.microsoft.com/office/drawing/2014/main" id="{C75343FA-AD7B-CE37-F085-899AF55AF38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86718667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284973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ángulo: esquinas redondeadas 14">
            <a:extLst>
              <a:ext uri="{FF2B5EF4-FFF2-40B4-BE49-F238E27FC236}">
                <a16:creationId xmlns:a16="http://schemas.microsoft.com/office/drawing/2014/main" id="{1D55149A-D681-25F0-78D7-3D85237FBE35}"/>
              </a:ext>
            </a:extLst>
          </p:cNvPr>
          <p:cNvSpPr/>
          <p:nvPr/>
        </p:nvSpPr>
        <p:spPr>
          <a:xfrm>
            <a:off x="385948" y="2072244"/>
            <a:ext cx="11568545" cy="105690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>
                <a:solidFill>
                  <a:schemeClr val="tx1"/>
                </a:solidFill>
              </a:rPr>
              <a:t>GPU1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36A7A90-2FB3-2E9E-7228-DDD109B00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GPU communication utility</a:t>
            </a:r>
          </a:p>
        </p:txBody>
      </p:sp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D034FBFC-4046-3544-7BB3-EB302EB11D08}"/>
              </a:ext>
            </a:extLst>
          </p:cNvPr>
          <p:cNvSpPr/>
          <p:nvPr/>
        </p:nvSpPr>
        <p:spPr>
          <a:xfrm>
            <a:off x="771896" y="2333501"/>
            <a:ext cx="1181595" cy="54626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Compute</a:t>
            </a:r>
          </a:p>
        </p:txBody>
      </p:sp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7B724B19-F006-8529-8968-39E5E5270390}"/>
              </a:ext>
            </a:extLst>
          </p:cNvPr>
          <p:cNvSpPr/>
          <p:nvPr/>
        </p:nvSpPr>
        <p:spPr>
          <a:xfrm>
            <a:off x="2073236" y="2333493"/>
            <a:ext cx="522515" cy="546265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M</a:t>
            </a:r>
          </a:p>
        </p:txBody>
      </p:sp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78635D50-7134-BE58-33F3-B5F5F75C920F}"/>
              </a:ext>
            </a:extLst>
          </p:cNvPr>
          <p:cNvSpPr/>
          <p:nvPr/>
        </p:nvSpPr>
        <p:spPr>
          <a:xfrm>
            <a:off x="2717481" y="2333493"/>
            <a:ext cx="1525977" cy="546265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Delay Buffer</a:t>
            </a:r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B702CE0B-4EF1-9AD7-DD13-DD6DF45247C0}"/>
              </a:ext>
            </a:extLst>
          </p:cNvPr>
          <p:cNvSpPr/>
          <p:nvPr/>
        </p:nvSpPr>
        <p:spPr>
          <a:xfrm>
            <a:off x="4365188" y="2333493"/>
            <a:ext cx="486889" cy="546265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M</a:t>
            </a:r>
          </a:p>
        </p:txBody>
      </p:sp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D02AE411-196B-1E4C-5998-C000649698C3}"/>
              </a:ext>
            </a:extLst>
          </p:cNvPr>
          <p:cNvSpPr/>
          <p:nvPr/>
        </p:nvSpPr>
        <p:spPr>
          <a:xfrm>
            <a:off x="4971811" y="2333492"/>
            <a:ext cx="1484416" cy="54626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Compute</a:t>
            </a:r>
          </a:p>
        </p:txBody>
      </p:sp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DEE0C389-4ED4-F24D-EC31-CC72EDA916C8}"/>
              </a:ext>
            </a:extLst>
          </p:cNvPr>
          <p:cNvSpPr/>
          <p:nvPr/>
        </p:nvSpPr>
        <p:spPr>
          <a:xfrm>
            <a:off x="6575961" y="2333491"/>
            <a:ext cx="486889" cy="546265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M</a:t>
            </a:r>
          </a:p>
        </p:txBody>
      </p:sp>
      <p:sp>
        <p:nvSpPr>
          <p:cNvPr id="12" name="Rectángulo: esquinas redondeadas 11">
            <a:extLst>
              <a:ext uri="{FF2B5EF4-FFF2-40B4-BE49-F238E27FC236}">
                <a16:creationId xmlns:a16="http://schemas.microsoft.com/office/drawing/2014/main" id="{8DDDFC44-9EC9-F874-2A35-731A4A05E3F9}"/>
              </a:ext>
            </a:extLst>
          </p:cNvPr>
          <p:cNvSpPr/>
          <p:nvPr/>
        </p:nvSpPr>
        <p:spPr>
          <a:xfrm>
            <a:off x="7182584" y="2333491"/>
            <a:ext cx="1484417" cy="546265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Delay Buffer</a:t>
            </a:r>
          </a:p>
        </p:txBody>
      </p:sp>
      <p:sp>
        <p:nvSpPr>
          <p:cNvPr id="13" name="Rectángulo: esquinas redondeadas 12">
            <a:extLst>
              <a:ext uri="{FF2B5EF4-FFF2-40B4-BE49-F238E27FC236}">
                <a16:creationId xmlns:a16="http://schemas.microsoft.com/office/drawing/2014/main" id="{051C8DE6-0AF8-F68B-9166-D193FC773C72}"/>
              </a:ext>
            </a:extLst>
          </p:cNvPr>
          <p:cNvSpPr/>
          <p:nvPr/>
        </p:nvSpPr>
        <p:spPr>
          <a:xfrm>
            <a:off x="8786734" y="2333491"/>
            <a:ext cx="486889" cy="546265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M</a:t>
            </a:r>
          </a:p>
        </p:txBody>
      </p:sp>
      <p:sp>
        <p:nvSpPr>
          <p:cNvPr id="14" name="Rectángulo: esquinas redondeadas 13">
            <a:extLst>
              <a:ext uri="{FF2B5EF4-FFF2-40B4-BE49-F238E27FC236}">
                <a16:creationId xmlns:a16="http://schemas.microsoft.com/office/drawing/2014/main" id="{DE4D4920-069A-1199-287A-4AA446492F7C}"/>
              </a:ext>
            </a:extLst>
          </p:cNvPr>
          <p:cNvSpPr/>
          <p:nvPr/>
        </p:nvSpPr>
        <p:spPr>
          <a:xfrm>
            <a:off x="9393356" y="2333491"/>
            <a:ext cx="1484416" cy="54626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Compute</a:t>
            </a:r>
          </a:p>
        </p:txBody>
      </p:sp>
      <p:sp>
        <p:nvSpPr>
          <p:cNvPr id="17" name="Flecha: hacia abajo 16">
            <a:extLst>
              <a:ext uri="{FF2B5EF4-FFF2-40B4-BE49-F238E27FC236}">
                <a16:creationId xmlns:a16="http://schemas.microsoft.com/office/drawing/2014/main" id="{9E0DA1D3-DE15-5DD0-E96D-F748118714DD}"/>
              </a:ext>
            </a:extLst>
          </p:cNvPr>
          <p:cNvSpPr/>
          <p:nvPr/>
        </p:nvSpPr>
        <p:spPr>
          <a:xfrm rot="10800000">
            <a:off x="2248397" y="2968832"/>
            <a:ext cx="172192" cy="760021"/>
          </a:xfrm>
          <a:prstGeom prst="downArrow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ángulo: esquinas redondeadas 17">
            <a:extLst>
              <a:ext uri="{FF2B5EF4-FFF2-40B4-BE49-F238E27FC236}">
                <a16:creationId xmlns:a16="http://schemas.microsoft.com/office/drawing/2014/main" id="{91797F1A-0FE9-6828-E182-76991E472598}"/>
              </a:ext>
            </a:extLst>
          </p:cNvPr>
          <p:cNvSpPr/>
          <p:nvPr/>
        </p:nvSpPr>
        <p:spPr>
          <a:xfrm>
            <a:off x="1782289" y="3817928"/>
            <a:ext cx="1104405" cy="469075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No copy</a:t>
            </a:r>
          </a:p>
        </p:txBody>
      </p:sp>
      <p:sp>
        <p:nvSpPr>
          <p:cNvPr id="19" name="Flecha: hacia abajo 18">
            <a:extLst>
              <a:ext uri="{FF2B5EF4-FFF2-40B4-BE49-F238E27FC236}">
                <a16:creationId xmlns:a16="http://schemas.microsoft.com/office/drawing/2014/main" id="{EE4BCCD2-C396-BAEA-D97A-E68599696DF1}"/>
              </a:ext>
            </a:extLst>
          </p:cNvPr>
          <p:cNvSpPr/>
          <p:nvPr/>
        </p:nvSpPr>
        <p:spPr>
          <a:xfrm rot="10800000">
            <a:off x="4532418" y="2968832"/>
            <a:ext cx="172192" cy="760021"/>
          </a:xfrm>
          <a:prstGeom prst="downArrow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ángulo: esquinas redondeadas 19">
            <a:extLst>
              <a:ext uri="{FF2B5EF4-FFF2-40B4-BE49-F238E27FC236}">
                <a16:creationId xmlns:a16="http://schemas.microsoft.com/office/drawing/2014/main" id="{025D9DDE-C0A1-DD7A-17D3-F7EDD5C0A1A3}"/>
              </a:ext>
            </a:extLst>
          </p:cNvPr>
          <p:cNvSpPr/>
          <p:nvPr/>
        </p:nvSpPr>
        <p:spPr>
          <a:xfrm>
            <a:off x="4066310" y="3817928"/>
            <a:ext cx="1104405" cy="469075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No copy</a:t>
            </a:r>
          </a:p>
        </p:txBody>
      </p:sp>
      <p:sp>
        <p:nvSpPr>
          <p:cNvPr id="21" name="Flecha: hacia abajo 20">
            <a:extLst>
              <a:ext uri="{FF2B5EF4-FFF2-40B4-BE49-F238E27FC236}">
                <a16:creationId xmlns:a16="http://schemas.microsoft.com/office/drawing/2014/main" id="{F5D0A94A-BEEA-67A7-2695-C4D758CA0A2B}"/>
              </a:ext>
            </a:extLst>
          </p:cNvPr>
          <p:cNvSpPr/>
          <p:nvPr/>
        </p:nvSpPr>
        <p:spPr>
          <a:xfrm rot="10800000">
            <a:off x="6730344" y="2968832"/>
            <a:ext cx="172192" cy="760021"/>
          </a:xfrm>
          <a:prstGeom prst="downArrow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ángulo: esquinas redondeadas 21">
            <a:extLst>
              <a:ext uri="{FF2B5EF4-FFF2-40B4-BE49-F238E27FC236}">
                <a16:creationId xmlns:a16="http://schemas.microsoft.com/office/drawing/2014/main" id="{21769812-95EC-8BD1-5935-2016534E23E9}"/>
              </a:ext>
            </a:extLst>
          </p:cNvPr>
          <p:cNvSpPr/>
          <p:nvPr/>
        </p:nvSpPr>
        <p:spPr>
          <a:xfrm>
            <a:off x="6264236" y="3817928"/>
            <a:ext cx="1104405" cy="469075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No copy</a:t>
            </a:r>
          </a:p>
        </p:txBody>
      </p:sp>
      <p:sp>
        <p:nvSpPr>
          <p:cNvPr id="23" name="Flecha: hacia abajo 22">
            <a:extLst>
              <a:ext uri="{FF2B5EF4-FFF2-40B4-BE49-F238E27FC236}">
                <a16:creationId xmlns:a16="http://schemas.microsoft.com/office/drawing/2014/main" id="{1690E3EE-5F25-B2E9-D998-EE7B07585E03}"/>
              </a:ext>
            </a:extLst>
          </p:cNvPr>
          <p:cNvSpPr/>
          <p:nvPr/>
        </p:nvSpPr>
        <p:spPr>
          <a:xfrm rot="10800000">
            <a:off x="8967865" y="2968832"/>
            <a:ext cx="172192" cy="760021"/>
          </a:xfrm>
          <a:prstGeom prst="downArrow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ángulo: esquinas redondeadas 23">
            <a:extLst>
              <a:ext uri="{FF2B5EF4-FFF2-40B4-BE49-F238E27FC236}">
                <a16:creationId xmlns:a16="http://schemas.microsoft.com/office/drawing/2014/main" id="{B284CF5D-E630-68E3-E479-A5DE1686EEC0}"/>
              </a:ext>
            </a:extLst>
          </p:cNvPr>
          <p:cNvSpPr/>
          <p:nvPr/>
        </p:nvSpPr>
        <p:spPr>
          <a:xfrm>
            <a:off x="8501757" y="3817928"/>
            <a:ext cx="1104405" cy="469075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No copy</a:t>
            </a: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A3EA2CC4-0F21-4D23-5826-7154A4DFA26D}"/>
              </a:ext>
            </a:extLst>
          </p:cNvPr>
          <p:cNvSpPr txBox="1"/>
          <p:nvPr/>
        </p:nvSpPr>
        <p:spPr>
          <a:xfrm>
            <a:off x="50500" y="4489469"/>
            <a:ext cx="5672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rgbClr val="4EA72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MemoryManager</a:t>
            </a: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&lt;</a:t>
            </a:r>
            <a:r>
              <a:rPr lang="en-US">
                <a:solidFill>
                  <a:schemeClr val="accent5">
                    <a:lumMod val="60000"/>
                    <a:lumOff val="40000"/>
                  </a:schemeClr>
                </a:solidFill>
              </a:rPr>
              <a:t> ProducerTakes</a:t>
            </a: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, </a:t>
            </a: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rgbClr val="A02B93">
                    <a:lumMod val="60000"/>
                    <a:lumOff val="40000"/>
                  </a:srgb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ConsumerProvides</a:t>
            </a: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&gt;</a:t>
            </a:r>
            <a:endParaRPr lang="en-US"/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015C307F-30D0-B69A-90BB-A8540F7FF334}"/>
              </a:ext>
            </a:extLst>
          </p:cNvPr>
          <p:cNvSpPr txBox="1"/>
          <p:nvPr/>
        </p:nvSpPr>
        <p:spPr>
          <a:xfrm>
            <a:off x="2073236" y="4861766"/>
            <a:ext cx="60950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solidFill>
                  <a:schemeClr val="accent6"/>
                </a:solidFill>
              </a:rPr>
              <a:t>MemoryManager</a:t>
            </a:r>
            <a:r>
              <a:rPr lang="en-US"/>
              <a:t>&lt;</a:t>
            </a:r>
            <a:r>
              <a:rPr lang="en-US">
                <a:solidFill>
                  <a:schemeClr val="accent5">
                    <a:lumMod val="60000"/>
                    <a:lumOff val="40000"/>
                  </a:schemeClr>
                </a:solidFill>
              </a:rPr>
              <a:t>ProducerProvides</a:t>
            </a:r>
            <a:r>
              <a:rPr lang="en-US"/>
              <a:t>, </a:t>
            </a:r>
            <a:r>
              <a:rPr lang="en-US">
                <a:solidFill>
                  <a:schemeClr val="accent5">
                    <a:lumMod val="60000"/>
                    <a:lumOff val="40000"/>
                  </a:schemeClr>
                </a:solidFill>
              </a:rPr>
              <a:t>ConsumerTakes</a:t>
            </a:r>
            <a:r>
              <a:rPr lang="en-US"/>
              <a:t>&gt; 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9D1DA9D5-B2A2-1BCE-68BB-6C8D858DAD84}"/>
              </a:ext>
            </a:extLst>
          </p:cNvPr>
          <p:cNvSpPr txBox="1"/>
          <p:nvPr/>
        </p:nvSpPr>
        <p:spPr>
          <a:xfrm>
            <a:off x="4033327" y="5413675"/>
            <a:ext cx="5700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rgbClr val="4EA72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MemoryManager</a:t>
            </a: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&lt;</a:t>
            </a: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rgbClr val="A02B93">
                    <a:lumMod val="60000"/>
                    <a:lumOff val="40000"/>
                  </a:srgb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ProducerTakes</a:t>
            </a: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, </a:t>
            </a: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rgbClr val="A02B93">
                    <a:lumMod val="60000"/>
                    <a:lumOff val="40000"/>
                  </a:srgb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ConsumerProvides</a:t>
            </a: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&gt;</a:t>
            </a:r>
            <a:endParaRPr lang="en-US"/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53B03C4A-D66A-198E-9840-B54F2D737829}"/>
              </a:ext>
            </a:extLst>
          </p:cNvPr>
          <p:cNvSpPr txBox="1"/>
          <p:nvPr/>
        </p:nvSpPr>
        <p:spPr>
          <a:xfrm>
            <a:off x="6264236" y="5883326"/>
            <a:ext cx="58972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solidFill>
                  <a:schemeClr val="accent6"/>
                </a:solidFill>
              </a:rPr>
              <a:t>MemoryManager</a:t>
            </a:r>
            <a:r>
              <a:rPr lang="en-US"/>
              <a:t>&lt;</a:t>
            </a:r>
            <a:r>
              <a:rPr lang="en-US">
                <a:solidFill>
                  <a:schemeClr val="accent5">
                    <a:lumMod val="60000"/>
                    <a:lumOff val="40000"/>
                  </a:schemeClr>
                </a:solidFill>
              </a:rPr>
              <a:t>ProducerProvides</a:t>
            </a:r>
            <a:r>
              <a:rPr lang="en-US"/>
              <a:t>, </a:t>
            </a:r>
            <a:r>
              <a:rPr lang="en-US">
                <a:solidFill>
                  <a:schemeClr val="accent5">
                    <a:lumMod val="60000"/>
                    <a:lumOff val="40000"/>
                  </a:schemeClr>
                </a:solidFill>
              </a:rPr>
              <a:t>ConsumerTakes</a:t>
            </a:r>
            <a:r>
              <a:rPr lang="en-US"/>
              <a:t>&gt; </a:t>
            </a:r>
          </a:p>
        </p:txBody>
      </p:sp>
      <p:cxnSp>
        <p:nvCxnSpPr>
          <p:cNvPr id="30" name="Conector recto de flecha 29">
            <a:extLst>
              <a:ext uri="{FF2B5EF4-FFF2-40B4-BE49-F238E27FC236}">
                <a16:creationId xmlns:a16="http://schemas.microsoft.com/office/drawing/2014/main" id="{2AD5B244-34DB-2134-F4F0-97B54201CB72}"/>
              </a:ext>
            </a:extLst>
          </p:cNvPr>
          <p:cNvCxnSpPr>
            <a:cxnSpLocks/>
            <a:stCxn id="18" idx="2"/>
            <a:endCxn id="25" idx="0"/>
          </p:cNvCxnSpPr>
          <p:nvPr/>
        </p:nvCxnSpPr>
        <p:spPr>
          <a:xfrm>
            <a:off x="2334492" y="4287003"/>
            <a:ext cx="552202" cy="20246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Conector recto de flecha 31">
            <a:extLst>
              <a:ext uri="{FF2B5EF4-FFF2-40B4-BE49-F238E27FC236}">
                <a16:creationId xmlns:a16="http://schemas.microsoft.com/office/drawing/2014/main" id="{ADE683B1-741E-B761-9E7E-CE4F95D775AD}"/>
              </a:ext>
            </a:extLst>
          </p:cNvPr>
          <p:cNvCxnSpPr>
            <a:cxnSpLocks/>
            <a:stCxn id="20" idx="3"/>
          </p:cNvCxnSpPr>
          <p:nvPr/>
        </p:nvCxnSpPr>
        <p:spPr>
          <a:xfrm>
            <a:off x="5170715" y="4052466"/>
            <a:ext cx="612568" cy="78644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Conector recto de flecha 32">
            <a:extLst>
              <a:ext uri="{FF2B5EF4-FFF2-40B4-BE49-F238E27FC236}">
                <a16:creationId xmlns:a16="http://schemas.microsoft.com/office/drawing/2014/main" id="{897BF8CC-8139-67DF-5BB4-79A1F66C5238}"/>
              </a:ext>
            </a:extLst>
          </p:cNvPr>
          <p:cNvCxnSpPr>
            <a:cxnSpLocks/>
            <a:stCxn id="22" idx="2"/>
          </p:cNvCxnSpPr>
          <p:nvPr/>
        </p:nvCxnSpPr>
        <p:spPr>
          <a:xfrm>
            <a:off x="6816439" y="4287003"/>
            <a:ext cx="1425278" cy="110381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Conector recto de flecha 37">
            <a:extLst>
              <a:ext uri="{FF2B5EF4-FFF2-40B4-BE49-F238E27FC236}">
                <a16:creationId xmlns:a16="http://schemas.microsoft.com/office/drawing/2014/main" id="{ECB5DC11-D29E-C735-71F8-4533BD99CEDA}"/>
              </a:ext>
            </a:extLst>
          </p:cNvPr>
          <p:cNvCxnSpPr>
            <a:cxnSpLocks/>
            <a:stCxn id="24" idx="2"/>
          </p:cNvCxnSpPr>
          <p:nvPr/>
        </p:nvCxnSpPr>
        <p:spPr>
          <a:xfrm>
            <a:off x="9053960" y="4287003"/>
            <a:ext cx="1227072" cy="157347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0880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  <p:bldP spid="24" grpId="0" animBg="1"/>
      <p:bldP spid="24" grpId="1" animBg="1"/>
      <p:bldP spid="25" grpId="0"/>
      <p:bldP spid="25" grpId="1"/>
      <p:bldP spid="26" grpId="0"/>
      <p:bldP spid="26" grpId="1"/>
      <p:bldP spid="27" grpId="0"/>
      <p:bldP spid="27" grpId="1"/>
      <p:bldP spid="28" grpId="0"/>
      <p:bldP spid="28" grpId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ángulo: esquinas redondeadas 13">
            <a:extLst>
              <a:ext uri="{FF2B5EF4-FFF2-40B4-BE49-F238E27FC236}">
                <a16:creationId xmlns:a16="http://schemas.microsoft.com/office/drawing/2014/main" id="{A81EF494-3049-922A-AA17-406C0BA55635}"/>
              </a:ext>
            </a:extLst>
          </p:cNvPr>
          <p:cNvSpPr/>
          <p:nvPr/>
        </p:nvSpPr>
        <p:spPr>
          <a:xfrm>
            <a:off x="362196" y="3602181"/>
            <a:ext cx="11568545" cy="105690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>
                <a:solidFill>
                  <a:schemeClr val="tx1"/>
                </a:solidFill>
              </a:rPr>
              <a:t>CPU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88C348C-E2C2-2AF3-AF3B-A81B3E4D0D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GPU communication utility</a:t>
            </a:r>
          </a:p>
        </p:txBody>
      </p:sp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C775F0B9-B1DD-C936-458B-9BA89280C2E3}"/>
              </a:ext>
            </a:extLst>
          </p:cNvPr>
          <p:cNvSpPr/>
          <p:nvPr/>
        </p:nvSpPr>
        <p:spPr>
          <a:xfrm>
            <a:off x="362197" y="1876301"/>
            <a:ext cx="11568545" cy="105690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>
                <a:solidFill>
                  <a:schemeClr val="tx1"/>
                </a:solidFill>
              </a:rPr>
              <a:t>GPU1</a:t>
            </a:r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0C8AEFBA-E250-5121-83B9-5958CAB04200}"/>
              </a:ext>
            </a:extLst>
          </p:cNvPr>
          <p:cNvSpPr/>
          <p:nvPr/>
        </p:nvSpPr>
        <p:spPr>
          <a:xfrm>
            <a:off x="748145" y="2137558"/>
            <a:ext cx="1181595" cy="54626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Compute</a:t>
            </a:r>
          </a:p>
        </p:txBody>
      </p:sp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93E3AF90-6674-9717-F7C7-D44FB2A90144}"/>
              </a:ext>
            </a:extLst>
          </p:cNvPr>
          <p:cNvSpPr/>
          <p:nvPr/>
        </p:nvSpPr>
        <p:spPr>
          <a:xfrm>
            <a:off x="2049485" y="2994560"/>
            <a:ext cx="522515" cy="546265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M</a:t>
            </a:r>
          </a:p>
        </p:txBody>
      </p:sp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F4287CF3-D2E4-53CA-816B-D9A4801247AD}"/>
              </a:ext>
            </a:extLst>
          </p:cNvPr>
          <p:cNvSpPr/>
          <p:nvPr/>
        </p:nvSpPr>
        <p:spPr>
          <a:xfrm>
            <a:off x="2672956" y="3857500"/>
            <a:ext cx="1525977" cy="546265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Delay Buffer</a:t>
            </a:r>
          </a:p>
        </p:txBody>
      </p:sp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DED294E0-67A6-AA03-708D-FD22D3F8A72C}"/>
              </a:ext>
            </a:extLst>
          </p:cNvPr>
          <p:cNvSpPr/>
          <p:nvPr/>
        </p:nvSpPr>
        <p:spPr>
          <a:xfrm>
            <a:off x="4359250" y="2986645"/>
            <a:ext cx="486889" cy="546265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M</a:t>
            </a:r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36DB0455-3555-D2BD-670E-3FCFC6DC7B8C}"/>
              </a:ext>
            </a:extLst>
          </p:cNvPr>
          <p:cNvSpPr/>
          <p:nvPr/>
        </p:nvSpPr>
        <p:spPr>
          <a:xfrm>
            <a:off x="4948060" y="2137549"/>
            <a:ext cx="1484416" cy="54626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Compute</a:t>
            </a:r>
          </a:p>
        </p:txBody>
      </p:sp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4459894D-7F51-5054-0579-882BD2CFFD59}"/>
              </a:ext>
            </a:extLst>
          </p:cNvPr>
          <p:cNvSpPr/>
          <p:nvPr/>
        </p:nvSpPr>
        <p:spPr>
          <a:xfrm>
            <a:off x="6552210" y="2137548"/>
            <a:ext cx="486889" cy="546265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M</a:t>
            </a:r>
          </a:p>
        </p:txBody>
      </p:sp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5217367A-34C2-C056-E6AE-6586F4B7B2DC}"/>
              </a:ext>
            </a:extLst>
          </p:cNvPr>
          <p:cNvSpPr/>
          <p:nvPr/>
        </p:nvSpPr>
        <p:spPr>
          <a:xfrm>
            <a:off x="7158833" y="2137548"/>
            <a:ext cx="1484417" cy="546265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Delay Buffer</a:t>
            </a:r>
          </a:p>
        </p:txBody>
      </p:sp>
      <p:sp>
        <p:nvSpPr>
          <p:cNvPr id="12" name="Rectángulo: esquinas redondeadas 11">
            <a:extLst>
              <a:ext uri="{FF2B5EF4-FFF2-40B4-BE49-F238E27FC236}">
                <a16:creationId xmlns:a16="http://schemas.microsoft.com/office/drawing/2014/main" id="{1A687366-4114-7C17-B93C-79E97631C380}"/>
              </a:ext>
            </a:extLst>
          </p:cNvPr>
          <p:cNvSpPr/>
          <p:nvPr/>
        </p:nvSpPr>
        <p:spPr>
          <a:xfrm>
            <a:off x="8762983" y="2137548"/>
            <a:ext cx="486889" cy="546265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M</a:t>
            </a:r>
          </a:p>
        </p:txBody>
      </p:sp>
      <p:sp>
        <p:nvSpPr>
          <p:cNvPr id="13" name="Rectángulo: esquinas redondeadas 12">
            <a:extLst>
              <a:ext uri="{FF2B5EF4-FFF2-40B4-BE49-F238E27FC236}">
                <a16:creationId xmlns:a16="http://schemas.microsoft.com/office/drawing/2014/main" id="{C95CD4BD-8E43-4DD7-50EF-1664AB2CC335}"/>
              </a:ext>
            </a:extLst>
          </p:cNvPr>
          <p:cNvSpPr/>
          <p:nvPr/>
        </p:nvSpPr>
        <p:spPr>
          <a:xfrm>
            <a:off x="9369605" y="2137548"/>
            <a:ext cx="1484416" cy="54626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Compute</a:t>
            </a:r>
          </a:p>
        </p:txBody>
      </p:sp>
      <p:sp>
        <p:nvSpPr>
          <p:cNvPr id="15" name="Flecha: hacia abajo 14">
            <a:extLst>
              <a:ext uri="{FF2B5EF4-FFF2-40B4-BE49-F238E27FC236}">
                <a16:creationId xmlns:a16="http://schemas.microsoft.com/office/drawing/2014/main" id="{00144023-0A1D-BB89-EEEE-40E611DA76C9}"/>
              </a:ext>
            </a:extLst>
          </p:cNvPr>
          <p:cNvSpPr/>
          <p:nvPr/>
        </p:nvSpPr>
        <p:spPr>
          <a:xfrm rot="10800000">
            <a:off x="2236521" y="3602180"/>
            <a:ext cx="162295" cy="1285500"/>
          </a:xfrm>
          <a:prstGeom prst="downArrow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ángulo: esquinas redondeadas 15">
            <a:extLst>
              <a:ext uri="{FF2B5EF4-FFF2-40B4-BE49-F238E27FC236}">
                <a16:creationId xmlns:a16="http://schemas.microsoft.com/office/drawing/2014/main" id="{4482174D-EB28-4403-4637-45AF83B3A997}"/>
              </a:ext>
            </a:extLst>
          </p:cNvPr>
          <p:cNvSpPr/>
          <p:nvPr/>
        </p:nvSpPr>
        <p:spPr>
          <a:xfrm>
            <a:off x="1640280" y="4956951"/>
            <a:ext cx="1354776" cy="469075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Two copies</a:t>
            </a:r>
          </a:p>
        </p:txBody>
      </p:sp>
      <p:sp>
        <p:nvSpPr>
          <p:cNvPr id="17" name="Flecha: hacia abajo 16">
            <a:extLst>
              <a:ext uri="{FF2B5EF4-FFF2-40B4-BE49-F238E27FC236}">
                <a16:creationId xmlns:a16="http://schemas.microsoft.com/office/drawing/2014/main" id="{8FB7DA20-F157-6B54-52A5-49BD0B79A0DB}"/>
              </a:ext>
            </a:extLst>
          </p:cNvPr>
          <p:cNvSpPr/>
          <p:nvPr/>
        </p:nvSpPr>
        <p:spPr>
          <a:xfrm rot="10800000">
            <a:off x="4526479" y="3602180"/>
            <a:ext cx="162295" cy="1285500"/>
          </a:xfrm>
          <a:prstGeom prst="downArrow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ángulo: esquinas redondeadas 17">
            <a:extLst>
              <a:ext uri="{FF2B5EF4-FFF2-40B4-BE49-F238E27FC236}">
                <a16:creationId xmlns:a16="http://schemas.microsoft.com/office/drawing/2014/main" id="{6ABDEDC9-11E6-2E1C-7430-8F148C41519F}"/>
              </a:ext>
            </a:extLst>
          </p:cNvPr>
          <p:cNvSpPr/>
          <p:nvPr/>
        </p:nvSpPr>
        <p:spPr>
          <a:xfrm>
            <a:off x="3930238" y="4956951"/>
            <a:ext cx="1354776" cy="469075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Two copies</a:t>
            </a:r>
          </a:p>
        </p:txBody>
      </p:sp>
      <p:sp>
        <p:nvSpPr>
          <p:cNvPr id="19" name="Flecha: hacia abajo 18">
            <a:extLst>
              <a:ext uri="{FF2B5EF4-FFF2-40B4-BE49-F238E27FC236}">
                <a16:creationId xmlns:a16="http://schemas.microsoft.com/office/drawing/2014/main" id="{2C79D32B-0903-CE93-2AE1-CC57DA85E512}"/>
              </a:ext>
            </a:extLst>
          </p:cNvPr>
          <p:cNvSpPr/>
          <p:nvPr/>
        </p:nvSpPr>
        <p:spPr>
          <a:xfrm rot="10800000">
            <a:off x="6707566" y="2745169"/>
            <a:ext cx="172192" cy="760021"/>
          </a:xfrm>
          <a:prstGeom prst="downArrow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ángulo: esquinas redondeadas 19">
            <a:extLst>
              <a:ext uri="{FF2B5EF4-FFF2-40B4-BE49-F238E27FC236}">
                <a16:creationId xmlns:a16="http://schemas.microsoft.com/office/drawing/2014/main" id="{B7D22CF6-9B7E-C24F-6CD7-762611023EF9}"/>
              </a:ext>
            </a:extLst>
          </p:cNvPr>
          <p:cNvSpPr/>
          <p:nvPr/>
        </p:nvSpPr>
        <p:spPr>
          <a:xfrm>
            <a:off x="6241458" y="3594265"/>
            <a:ext cx="1104405" cy="469075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No copy</a:t>
            </a:r>
          </a:p>
        </p:txBody>
      </p:sp>
      <p:sp>
        <p:nvSpPr>
          <p:cNvPr id="21" name="Flecha: hacia abajo 20">
            <a:extLst>
              <a:ext uri="{FF2B5EF4-FFF2-40B4-BE49-F238E27FC236}">
                <a16:creationId xmlns:a16="http://schemas.microsoft.com/office/drawing/2014/main" id="{1B8A7AA1-F594-6364-8E4C-B0E35D4C36D7}"/>
              </a:ext>
            </a:extLst>
          </p:cNvPr>
          <p:cNvSpPr/>
          <p:nvPr/>
        </p:nvSpPr>
        <p:spPr>
          <a:xfrm rot="10800000">
            <a:off x="8917370" y="2745169"/>
            <a:ext cx="172192" cy="760021"/>
          </a:xfrm>
          <a:prstGeom prst="downArrow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ángulo: esquinas redondeadas 21">
            <a:extLst>
              <a:ext uri="{FF2B5EF4-FFF2-40B4-BE49-F238E27FC236}">
                <a16:creationId xmlns:a16="http://schemas.microsoft.com/office/drawing/2014/main" id="{D53C25CD-5513-2052-2C95-C60551636B4C}"/>
              </a:ext>
            </a:extLst>
          </p:cNvPr>
          <p:cNvSpPr/>
          <p:nvPr/>
        </p:nvSpPr>
        <p:spPr>
          <a:xfrm>
            <a:off x="8451262" y="3594265"/>
            <a:ext cx="1104405" cy="469075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No copy</a:t>
            </a:r>
          </a:p>
        </p:txBody>
      </p:sp>
    </p:spTree>
    <p:extLst>
      <p:ext uri="{BB962C8B-B14F-4D97-AF65-F5344CB8AC3E}">
        <p14:creationId xmlns:p14="http://schemas.microsoft.com/office/powerpoint/2010/main" val="3513347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ángulo: esquinas redondeadas 13">
            <a:extLst>
              <a:ext uri="{FF2B5EF4-FFF2-40B4-BE49-F238E27FC236}">
                <a16:creationId xmlns:a16="http://schemas.microsoft.com/office/drawing/2014/main" id="{EAF28FEB-F39E-4557-81EB-F70BE13A8B18}"/>
              </a:ext>
            </a:extLst>
          </p:cNvPr>
          <p:cNvSpPr/>
          <p:nvPr/>
        </p:nvSpPr>
        <p:spPr>
          <a:xfrm>
            <a:off x="415637" y="2046256"/>
            <a:ext cx="4655127" cy="336226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>
                <a:solidFill>
                  <a:schemeClr val="tx1"/>
                </a:solidFill>
              </a:rPr>
              <a:t>GPU1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4F74B96-250E-E0E8-90E6-12FB8DEF60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GPU communication utility</a:t>
            </a:r>
          </a:p>
        </p:txBody>
      </p:sp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80ED990D-26D4-B2E4-63D3-CF3B67674A4B}"/>
              </a:ext>
            </a:extLst>
          </p:cNvPr>
          <p:cNvSpPr/>
          <p:nvPr/>
        </p:nvSpPr>
        <p:spPr>
          <a:xfrm>
            <a:off x="795647" y="2349075"/>
            <a:ext cx="1181595" cy="54626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Compute</a:t>
            </a:r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83DC146F-BB20-E6D7-71F0-4BF8EC9250D7}"/>
              </a:ext>
            </a:extLst>
          </p:cNvPr>
          <p:cNvSpPr/>
          <p:nvPr/>
        </p:nvSpPr>
        <p:spPr>
          <a:xfrm>
            <a:off x="795647" y="3182326"/>
            <a:ext cx="522515" cy="546265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M</a:t>
            </a:r>
          </a:p>
        </p:txBody>
      </p:sp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7A98D667-B697-AF9B-2A7E-6418AAAC5E4D}"/>
              </a:ext>
            </a:extLst>
          </p:cNvPr>
          <p:cNvSpPr/>
          <p:nvPr/>
        </p:nvSpPr>
        <p:spPr>
          <a:xfrm>
            <a:off x="1490353" y="3182326"/>
            <a:ext cx="486889" cy="546265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M</a:t>
            </a:r>
          </a:p>
        </p:txBody>
      </p:sp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72ADD18D-629A-E8EA-480A-211DA6A6473F}"/>
              </a:ext>
            </a:extLst>
          </p:cNvPr>
          <p:cNvSpPr/>
          <p:nvPr/>
        </p:nvSpPr>
        <p:spPr>
          <a:xfrm>
            <a:off x="1733797" y="3962661"/>
            <a:ext cx="1484416" cy="54626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Compute</a:t>
            </a:r>
          </a:p>
        </p:txBody>
      </p:sp>
      <p:sp>
        <p:nvSpPr>
          <p:cNvPr id="12" name="Rectángulo: esquinas redondeadas 11">
            <a:extLst>
              <a:ext uri="{FF2B5EF4-FFF2-40B4-BE49-F238E27FC236}">
                <a16:creationId xmlns:a16="http://schemas.microsoft.com/office/drawing/2014/main" id="{2821B9D8-BB1A-8486-2B7A-6B8E77F47DED}"/>
              </a:ext>
            </a:extLst>
          </p:cNvPr>
          <p:cNvSpPr/>
          <p:nvPr/>
        </p:nvSpPr>
        <p:spPr>
          <a:xfrm>
            <a:off x="2956930" y="4685590"/>
            <a:ext cx="1484416" cy="54626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Compute</a:t>
            </a:r>
          </a:p>
        </p:txBody>
      </p:sp>
      <p:sp>
        <p:nvSpPr>
          <p:cNvPr id="13" name="Flecha: a la derecha 12">
            <a:extLst>
              <a:ext uri="{FF2B5EF4-FFF2-40B4-BE49-F238E27FC236}">
                <a16:creationId xmlns:a16="http://schemas.microsoft.com/office/drawing/2014/main" id="{C95966C5-C430-AF2E-C5AE-10B097F9A3B6}"/>
              </a:ext>
            </a:extLst>
          </p:cNvPr>
          <p:cNvSpPr/>
          <p:nvPr/>
        </p:nvSpPr>
        <p:spPr>
          <a:xfrm>
            <a:off x="748144" y="6069504"/>
            <a:ext cx="10605655" cy="499429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128878546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ángulo: esquinas redondeadas 14">
            <a:extLst>
              <a:ext uri="{FF2B5EF4-FFF2-40B4-BE49-F238E27FC236}">
                <a16:creationId xmlns:a16="http://schemas.microsoft.com/office/drawing/2014/main" id="{2D24877F-7CE1-A25B-F44C-B13C0E5777DE}"/>
              </a:ext>
            </a:extLst>
          </p:cNvPr>
          <p:cNvSpPr/>
          <p:nvPr/>
        </p:nvSpPr>
        <p:spPr>
          <a:xfrm>
            <a:off x="311727" y="5934732"/>
            <a:ext cx="11568545" cy="75804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>
                <a:solidFill>
                  <a:schemeClr val="tx1"/>
                </a:solidFill>
              </a:rPr>
              <a:t>GPU3</a:t>
            </a:r>
          </a:p>
        </p:txBody>
      </p:sp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id="{D0367C96-DD4A-C664-F47D-74857FDAD244}"/>
              </a:ext>
            </a:extLst>
          </p:cNvPr>
          <p:cNvSpPr/>
          <p:nvPr/>
        </p:nvSpPr>
        <p:spPr>
          <a:xfrm>
            <a:off x="362194" y="4866935"/>
            <a:ext cx="11568545" cy="75804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>
                <a:solidFill>
                  <a:schemeClr val="tx1"/>
                </a:solidFill>
              </a:rPr>
              <a:t>GPU2</a:t>
            </a:r>
          </a:p>
        </p:txBody>
      </p:sp>
      <p:sp>
        <p:nvSpPr>
          <p:cNvPr id="14" name="Rectángulo: esquinas redondeadas 13">
            <a:extLst>
              <a:ext uri="{FF2B5EF4-FFF2-40B4-BE49-F238E27FC236}">
                <a16:creationId xmlns:a16="http://schemas.microsoft.com/office/drawing/2014/main" id="{A81EF494-3049-922A-AA17-406C0BA55635}"/>
              </a:ext>
            </a:extLst>
          </p:cNvPr>
          <p:cNvSpPr/>
          <p:nvPr/>
        </p:nvSpPr>
        <p:spPr>
          <a:xfrm>
            <a:off x="362195" y="3329048"/>
            <a:ext cx="11568545" cy="80158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>
                <a:solidFill>
                  <a:schemeClr val="tx1"/>
                </a:solidFill>
              </a:rPr>
              <a:t>CPU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88C348C-E2C2-2AF3-AF3B-A81B3E4D0D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GPU communication utility</a:t>
            </a:r>
          </a:p>
        </p:txBody>
      </p:sp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C775F0B9-B1DD-C936-458B-9BA89280C2E3}"/>
              </a:ext>
            </a:extLst>
          </p:cNvPr>
          <p:cNvSpPr/>
          <p:nvPr/>
        </p:nvSpPr>
        <p:spPr>
          <a:xfrm>
            <a:off x="362197" y="1876301"/>
            <a:ext cx="11568545" cy="80751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>
                <a:solidFill>
                  <a:schemeClr val="tx1"/>
                </a:solidFill>
              </a:rPr>
              <a:t>GPU1</a:t>
            </a:r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0C8AEFBA-E250-5121-83B9-5958CAB04200}"/>
              </a:ext>
            </a:extLst>
          </p:cNvPr>
          <p:cNvSpPr/>
          <p:nvPr/>
        </p:nvSpPr>
        <p:spPr>
          <a:xfrm>
            <a:off x="747181" y="2006924"/>
            <a:ext cx="1181595" cy="54626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Compute</a:t>
            </a:r>
          </a:p>
        </p:txBody>
      </p:sp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93E3AF90-6674-9717-F7C7-D44FB2A90144}"/>
              </a:ext>
            </a:extLst>
          </p:cNvPr>
          <p:cNvSpPr/>
          <p:nvPr/>
        </p:nvSpPr>
        <p:spPr>
          <a:xfrm>
            <a:off x="2025734" y="2739679"/>
            <a:ext cx="522515" cy="546265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M</a:t>
            </a:r>
          </a:p>
        </p:txBody>
      </p:sp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F4287CF3-D2E4-53CA-816B-D9A4801247AD}"/>
              </a:ext>
            </a:extLst>
          </p:cNvPr>
          <p:cNvSpPr/>
          <p:nvPr/>
        </p:nvSpPr>
        <p:spPr>
          <a:xfrm>
            <a:off x="2643268" y="3453193"/>
            <a:ext cx="1525977" cy="546265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Delay Buffer</a:t>
            </a:r>
          </a:p>
        </p:txBody>
      </p:sp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DED294E0-67A6-AA03-708D-FD22D3F8A72C}"/>
              </a:ext>
            </a:extLst>
          </p:cNvPr>
          <p:cNvSpPr/>
          <p:nvPr/>
        </p:nvSpPr>
        <p:spPr>
          <a:xfrm>
            <a:off x="4311748" y="4225651"/>
            <a:ext cx="486889" cy="546265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M</a:t>
            </a:r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36DB0455-3555-D2BD-670E-3FCFC6DC7B8C}"/>
              </a:ext>
            </a:extLst>
          </p:cNvPr>
          <p:cNvSpPr/>
          <p:nvPr/>
        </p:nvSpPr>
        <p:spPr>
          <a:xfrm>
            <a:off x="4907475" y="4972823"/>
            <a:ext cx="1484416" cy="54626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Compute</a:t>
            </a:r>
          </a:p>
        </p:txBody>
      </p:sp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4459894D-7F51-5054-0579-882BD2CFFD59}"/>
              </a:ext>
            </a:extLst>
          </p:cNvPr>
          <p:cNvSpPr/>
          <p:nvPr/>
        </p:nvSpPr>
        <p:spPr>
          <a:xfrm>
            <a:off x="6521513" y="4972823"/>
            <a:ext cx="486889" cy="546265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M</a:t>
            </a:r>
          </a:p>
        </p:txBody>
      </p:sp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5217367A-34C2-C056-E6AE-6586F4B7B2DC}"/>
              </a:ext>
            </a:extLst>
          </p:cNvPr>
          <p:cNvSpPr/>
          <p:nvPr/>
        </p:nvSpPr>
        <p:spPr>
          <a:xfrm>
            <a:off x="7180599" y="4972822"/>
            <a:ext cx="1484417" cy="546265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Delay Buffer</a:t>
            </a:r>
          </a:p>
        </p:txBody>
      </p:sp>
      <p:sp>
        <p:nvSpPr>
          <p:cNvPr id="12" name="Rectángulo: esquinas redondeadas 11">
            <a:extLst>
              <a:ext uri="{FF2B5EF4-FFF2-40B4-BE49-F238E27FC236}">
                <a16:creationId xmlns:a16="http://schemas.microsoft.com/office/drawing/2014/main" id="{1A687366-4114-7C17-B93C-79E97631C380}"/>
              </a:ext>
            </a:extLst>
          </p:cNvPr>
          <p:cNvSpPr/>
          <p:nvPr/>
        </p:nvSpPr>
        <p:spPr>
          <a:xfrm>
            <a:off x="8739237" y="5506723"/>
            <a:ext cx="486889" cy="546265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M</a:t>
            </a:r>
          </a:p>
        </p:txBody>
      </p:sp>
      <p:sp>
        <p:nvSpPr>
          <p:cNvPr id="13" name="Rectángulo: esquinas redondeadas 12">
            <a:extLst>
              <a:ext uri="{FF2B5EF4-FFF2-40B4-BE49-F238E27FC236}">
                <a16:creationId xmlns:a16="http://schemas.microsoft.com/office/drawing/2014/main" id="{C95CD4BD-8E43-4DD7-50EF-1664AB2CC335}"/>
              </a:ext>
            </a:extLst>
          </p:cNvPr>
          <p:cNvSpPr/>
          <p:nvPr/>
        </p:nvSpPr>
        <p:spPr>
          <a:xfrm>
            <a:off x="9399294" y="6033187"/>
            <a:ext cx="1484416" cy="54626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Compute</a:t>
            </a:r>
          </a:p>
        </p:txBody>
      </p:sp>
    </p:spTree>
    <p:extLst>
      <p:ext uri="{BB962C8B-B14F-4D97-AF65-F5344CB8AC3E}">
        <p14:creationId xmlns:p14="http://schemas.microsoft.com/office/powerpoint/2010/main" val="353973123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ángulo: esquinas redondeadas 12">
            <a:extLst>
              <a:ext uri="{FF2B5EF4-FFF2-40B4-BE49-F238E27FC236}">
                <a16:creationId xmlns:a16="http://schemas.microsoft.com/office/drawing/2014/main" id="{F5F6D20B-FD12-F18A-7C82-9931D3EB0667}"/>
              </a:ext>
            </a:extLst>
          </p:cNvPr>
          <p:cNvSpPr/>
          <p:nvPr/>
        </p:nvSpPr>
        <p:spPr>
          <a:xfrm>
            <a:off x="368132" y="3294738"/>
            <a:ext cx="11568545" cy="137968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>
                <a:solidFill>
                  <a:schemeClr val="tx1"/>
                </a:solidFill>
              </a:rPr>
              <a:t>GPU2</a:t>
            </a:r>
          </a:p>
        </p:txBody>
      </p:sp>
      <p:sp>
        <p:nvSpPr>
          <p:cNvPr id="14" name="Rectángulo: esquinas redondeadas 13">
            <a:extLst>
              <a:ext uri="{FF2B5EF4-FFF2-40B4-BE49-F238E27FC236}">
                <a16:creationId xmlns:a16="http://schemas.microsoft.com/office/drawing/2014/main" id="{3B2C2059-3B54-5EC8-2679-481F11A11040}"/>
              </a:ext>
            </a:extLst>
          </p:cNvPr>
          <p:cNvSpPr/>
          <p:nvPr/>
        </p:nvSpPr>
        <p:spPr>
          <a:xfrm>
            <a:off x="368133" y="4803348"/>
            <a:ext cx="11568545" cy="106180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>
                <a:solidFill>
                  <a:schemeClr val="tx1"/>
                </a:solidFill>
              </a:rPr>
              <a:t>GPU3</a:t>
            </a:r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4662B993-B92F-E0C2-2D19-3071366A0BAC}"/>
              </a:ext>
            </a:extLst>
          </p:cNvPr>
          <p:cNvSpPr/>
          <p:nvPr/>
        </p:nvSpPr>
        <p:spPr>
          <a:xfrm>
            <a:off x="748144" y="4049512"/>
            <a:ext cx="1134095" cy="546265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Upload</a:t>
            </a:r>
          </a:p>
        </p:txBody>
      </p:sp>
      <p:sp>
        <p:nvSpPr>
          <p:cNvPr id="12" name="Rectángulo: esquinas redondeadas 11">
            <a:extLst>
              <a:ext uri="{FF2B5EF4-FFF2-40B4-BE49-F238E27FC236}">
                <a16:creationId xmlns:a16="http://schemas.microsoft.com/office/drawing/2014/main" id="{D184275A-F5EF-BBC1-8D92-63F998F18E18}"/>
              </a:ext>
            </a:extLst>
          </p:cNvPr>
          <p:cNvSpPr/>
          <p:nvPr/>
        </p:nvSpPr>
        <p:spPr>
          <a:xfrm>
            <a:off x="368132" y="1630886"/>
            <a:ext cx="11568545" cy="1459497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>
                <a:solidFill>
                  <a:schemeClr val="tx1"/>
                </a:solidFill>
              </a:rPr>
              <a:t>GPU1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25649E4-BA7D-A202-79EB-BB7EBC0496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GPU communication utility</a:t>
            </a:r>
          </a:p>
        </p:txBody>
      </p:sp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E372E5F4-B915-0564-0544-E989C83E0864}"/>
              </a:ext>
            </a:extLst>
          </p:cNvPr>
          <p:cNvSpPr/>
          <p:nvPr/>
        </p:nvSpPr>
        <p:spPr>
          <a:xfrm>
            <a:off x="748142" y="1748641"/>
            <a:ext cx="1181595" cy="54626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Compute</a:t>
            </a:r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BF3F2E5B-240A-8911-3E83-601897101865}"/>
              </a:ext>
            </a:extLst>
          </p:cNvPr>
          <p:cNvSpPr/>
          <p:nvPr/>
        </p:nvSpPr>
        <p:spPr>
          <a:xfrm>
            <a:off x="748142" y="2428614"/>
            <a:ext cx="1270660" cy="546265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Download</a:t>
            </a:r>
          </a:p>
        </p:txBody>
      </p:sp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52ECD625-5552-F70F-44EB-2C62DA613CB7}"/>
              </a:ext>
            </a:extLst>
          </p:cNvPr>
          <p:cNvSpPr/>
          <p:nvPr/>
        </p:nvSpPr>
        <p:spPr>
          <a:xfrm>
            <a:off x="2018806" y="4049042"/>
            <a:ext cx="694706" cy="1058061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Peer</a:t>
            </a:r>
          </a:p>
        </p:txBody>
      </p:sp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C0152A11-FA1E-158D-D314-7DA3C883271E}"/>
              </a:ext>
            </a:extLst>
          </p:cNvPr>
          <p:cNvSpPr/>
          <p:nvPr/>
        </p:nvSpPr>
        <p:spPr>
          <a:xfrm>
            <a:off x="748144" y="3423662"/>
            <a:ext cx="1484416" cy="54626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Compute</a:t>
            </a:r>
          </a:p>
        </p:txBody>
      </p:sp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85405C71-FBA4-7015-6C56-D0C4876ED305}"/>
              </a:ext>
            </a:extLst>
          </p:cNvPr>
          <p:cNvSpPr/>
          <p:nvPr/>
        </p:nvSpPr>
        <p:spPr>
          <a:xfrm>
            <a:off x="748145" y="5212994"/>
            <a:ext cx="1484416" cy="54626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Compute</a:t>
            </a:r>
          </a:p>
        </p:txBody>
      </p:sp>
      <p:sp>
        <p:nvSpPr>
          <p:cNvPr id="11" name="Flecha: a la derecha 10">
            <a:extLst>
              <a:ext uri="{FF2B5EF4-FFF2-40B4-BE49-F238E27FC236}">
                <a16:creationId xmlns:a16="http://schemas.microsoft.com/office/drawing/2014/main" id="{22681FD1-D920-F21E-6889-E8DED7FC7CF2}"/>
              </a:ext>
            </a:extLst>
          </p:cNvPr>
          <p:cNvSpPr/>
          <p:nvPr/>
        </p:nvSpPr>
        <p:spPr>
          <a:xfrm>
            <a:off x="748141" y="6086977"/>
            <a:ext cx="10999277" cy="499429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313272064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>
            <a:extLst>
              <a:ext uri="{FF2B5EF4-FFF2-40B4-BE49-F238E27FC236}">
                <a16:creationId xmlns:a16="http://schemas.microsoft.com/office/drawing/2014/main" id="{6A0984DA-96A1-30B4-0D9F-0518E93C67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6458" y="4112833"/>
            <a:ext cx="5052661" cy="2485306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2BAB730-4BC8-6978-0539-F1D897B59B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GPU communication utility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ABEC9BBA-54BF-1B83-2CC7-567D3382AB7D}"/>
              </a:ext>
            </a:extLst>
          </p:cNvPr>
          <p:cNvSpPr/>
          <p:nvPr/>
        </p:nvSpPr>
        <p:spPr>
          <a:xfrm>
            <a:off x="1110239" y="2159543"/>
            <a:ext cx="1447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>
                <a:solidFill>
                  <a:srgbClr val="000000"/>
                </a:solidFill>
                <a:latin typeface="Arial" panose="020B0604020202020204" pitchFamily="34" charset="0"/>
              </a:rPr>
              <a:t>GPU 0 TCC</a:t>
            </a:r>
            <a:endParaRPr lang="es-E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8C796E-44A6-C188-358B-7B9D92C27F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4623" y="1996387"/>
            <a:ext cx="8021588" cy="2206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AA84CF0C-C487-84FE-DBD7-A645E8E1BEE2}"/>
              </a:ext>
            </a:extLst>
          </p:cNvPr>
          <p:cNvSpPr/>
          <p:nvPr/>
        </p:nvSpPr>
        <p:spPr>
          <a:xfrm>
            <a:off x="1110239" y="2831306"/>
            <a:ext cx="16523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>
                <a:solidFill>
                  <a:srgbClr val="000000"/>
                </a:solidFill>
                <a:latin typeface="Arial" panose="020B0604020202020204" pitchFamily="34" charset="0"/>
              </a:rPr>
              <a:t>GPU 1 TCC</a:t>
            </a:r>
            <a:endParaRPr lang="en-US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E0B3D18B-FE2B-A394-4486-66209B8A0E5D}"/>
              </a:ext>
            </a:extLst>
          </p:cNvPr>
          <p:cNvSpPr/>
          <p:nvPr/>
        </p:nvSpPr>
        <p:spPr>
          <a:xfrm>
            <a:off x="1110239" y="3503069"/>
            <a:ext cx="17024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>
                <a:solidFill>
                  <a:srgbClr val="000000"/>
                </a:solidFill>
                <a:latin typeface="Arial" panose="020B0604020202020204" pitchFamily="34" charset="0"/>
              </a:rPr>
              <a:t>GPU 2 WDDM</a:t>
            </a:r>
            <a:endParaRPr lang="es-ES" dirty="0"/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8F62B8E1-EE79-0212-1AD9-8F4BC1F46B56}"/>
              </a:ext>
            </a:extLst>
          </p:cNvPr>
          <p:cNvCxnSpPr>
            <a:cxnSpLocks/>
          </p:cNvCxnSpPr>
          <p:nvPr/>
        </p:nvCxnSpPr>
        <p:spPr>
          <a:xfrm>
            <a:off x="1007971" y="3372444"/>
            <a:ext cx="1004837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B6177097-F40D-F020-8A98-A4CE93A4076C}"/>
              </a:ext>
            </a:extLst>
          </p:cNvPr>
          <p:cNvCxnSpPr>
            <a:cxnSpLocks/>
          </p:cNvCxnSpPr>
          <p:nvPr/>
        </p:nvCxnSpPr>
        <p:spPr>
          <a:xfrm>
            <a:off x="987838" y="2736775"/>
            <a:ext cx="1004837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ángulo: esquinas redondeadas 17">
            <a:extLst>
              <a:ext uri="{FF2B5EF4-FFF2-40B4-BE49-F238E27FC236}">
                <a16:creationId xmlns:a16="http://schemas.microsoft.com/office/drawing/2014/main" id="{E9478DE2-A754-D5A5-A113-AE1E211CD971}"/>
              </a:ext>
            </a:extLst>
          </p:cNvPr>
          <p:cNvSpPr/>
          <p:nvPr/>
        </p:nvSpPr>
        <p:spPr>
          <a:xfrm>
            <a:off x="2440342" y="4410799"/>
            <a:ext cx="2667638" cy="2206513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</a:rPr>
              <a:t>GPU 0</a:t>
            </a:r>
          </a:p>
        </p:txBody>
      </p:sp>
      <p:sp>
        <p:nvSpPr>
          <p:cNvPr id="19" name="Rectángulo: esquinas redondeadas 18">
            <a:extLst>
              <a:ext uri="{FF2B5EF4-FFF2-40B4-BE49-F238E27FC236}">
                <a16:creationId xmlns:a16="http://schemas.microsoft.com/office/drawing/2014/main" id="{0BCAD213-3741-A2B0-4303-5E67D26F7808}"/>
              </a:ext>
            </a:extLst>
          </p:cNvPr>
          <p:cNvSpPr/>
          <p:nvPr/>
        </p:nvSpPr>
        <p:spPr>
          <a:xfrm>
            <a:off x="5276727" y="5144267"/>
            <a:ext cx="4030351" cy="740388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>
                <a:solidFill>
                  <a:schemeClr val="tx1"/>
                </a:solidFill>
              </a:rPr>
              <a:t>GPU</a:t>
            </a:r>
            <a:r>
              <a:rPr lang="en-US"/>
              <a:t> </a:t>
            </a:r>
            <a:r>
              <a:rPr lang="en-US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0" name="Rectángulo: esquinas redondeadas 19">
            <a:extLst>
              <a:ext uri="{FF2B5EF4-FFF2-40B4-BE49-F238E27FC236}">
                <a16:creationId xmlns:a16="http://schemas.microsoft.com/office/drawing/2014/main" id="{96735FA6-A831-28E1-54E5-F2E48EB1A3FB}"/>
              </a:ext>
            </a:extLst>
          </p:cNvPr>
          <p:cNvSpPr/>
          <p:nvPr/>
        </p:nvSpPr>
        <p:spPr>
          <a:xfrm>
            <a:off x="5847501" y="4202899"/>
            <a:ext cx="1852096" cy="740388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>
                <a:solidFill>
                  <a:schemeClr val="tx1"/>
                </a:solidFill>
              </a:rPr>
              <a:t>GPU 1</a:t>
            </a:r>
          </a:p>
        </p:txBody>
      </p:sp>
    </p:spTree>
    <p:extLst>
      <p:ext uri="{BB962C8B-B14F-4D97-AF65-F5344CB8AC3E}">
        <p14:creationId xmlns:p14="http://schemas.microsoft.com/office/powerpoint/2010/main" val="854236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79C62A2-FB53-41CB-202B-A5B972F7E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GPU communication utility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F7A9447-54E6-CE15-2A9C-5D57644B72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4000" b="1"/>
              <a:t>Libraries that provide solutions to similar problems</a:t>
            </a:r>
          </a:p>
          <a:p>
            <a:pPr marL="0" indent="0">
              <a:buNone/>
            </a:pPr>
            <a:r>
              <a:rPr lang="en-US"/>
              <a:t> </a:t>
            </a:r>
            <a:endParaRPr lang="en-US">
              <a:solidFill>
                <a:srgbClr val="467886"/>
              </a:solidFill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indent="0">
              <a:buNone/>
            </a:pPr>
            <a:r>
              <a:rPr lang="en-US"/>
              <a:t>Image processing graphs:</a:t>
            </a:r>
            <a:endParaRPr lang="en-US"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indent="0">
              <a:buNone/>
            </a:pPr>
            <a:r>
              <a:rPr lang="en-US">
                <a:solidFill>
                  <a:srgbClr val="467886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DeepStream SDK | NVIDIA Developer | NVIDIA Developer</a:t>
            </a:r>
            <a:endParaRPr lang="en-US"/>
          </a:p>
          <a:p>
            <a:pPr marL="0" indent="0">
              <a:buNone/>
            </a:pPr>
            <a:endParaRPr lang="en-US">
              <a:solidFill>
                <a:srgbClr val="467886"/>
              </a:solidFill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indent="0">
              <a:buNone/>
            </a:pPr>
            <a:r>
              <a:rPr lang="en-US"/>
              <a:t>Multi-gpu and multi-node CUDA programs (training DNNs and more):</a:t>
            </a:r>
            <a:endParaRPr lang="en-US">
              <a:solidFill>
                <a:srgbClr val="467886"/>
              </a:solidFill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indent="0">
              <a:buNone/>
            </a:pPr>
            <a:r>
              <a:rPr lang="en-US">
                <a:solidFill>
                  <a:srgbClr val="467886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NVIDIA Collective Communications Library (NCCL) | NVIDIA Developer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23289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ángulo 21">
            <a:extLst>
              <a:ext uri="{FF2B5EF4-FFF2-40B4-BE49-F238E27FC236}">
                <a16:creationId xmlns:a16="http://schemas.microsoft.com/office/drawing/2014/main" id="{F991DD44-505B-8BCA-2FAB-E53F85B3CB25}"/>
              </a:ext>
            </a:extLst>
          </p:cNvPr>
          <p:cNvSpPr/>
          <p:nvPr/>
        </p:nvSpPr>
        <p:spPr>
          <a:xfrm>
            <a:off x="5050240" y="3338855"/>
            <a:ext cx="5818909" cy="2316596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/>
              <a:t>Memory Manager  . 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09228CA-A0AD-B078-B36A-2734258EF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GPU communication utility</a:t>
            </a:r>
          </a:p>
        </p:txBody>
      </p:sp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E3634C59-92E8-CE01-32DE-21AB2FC30483}"/>
              </a:ext>
            </a:extLst>
          </p:cNvPr>
          <p:cNvSpPr/>
          <p:nvPr/>
        </p:nvSpPr>
        <p:spPr>
          <a:xfrm>
            <a:off x="5363688" y="3722050"/>
            <a:ext cx="3317174" cy="65681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>
                <a:solidFill>
                  <a:schemeClr val="tx1"/>
                </a:solidFill>
              </a:rPr>
              <a:t>CPU   </a:t>
            </a:r>
            <a:r>
              <a:rPr lang="en-US"/>
              <a:t>PU</a:t>
            </a:r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10188DDD-3939-9F38-EB8B-B705B158BCB9}"/>
              </a:ext>
            </a:extLst>
          </p:cNvPr>
          <p:cNvSpPr/>
          <p:nvPr/>
        </p:nvSpPr>
        <p:spPr>
          <a:xfrm>
            <a:off x="5363688" y="4744138"/>
            <a:ext cx="3317174" cy="65681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>
                <a:solidFill>
                  <a:schemeClr val="tx1"/>
                </a:solidFill>
              </a:rPr>
              <a:t>GPU 2</a:t>
            </a:r>
            <a:r>
              <a:rPr lang="en-US"/>
              <a:t>PU</a:t>
            </a:r>
          </a:p>
        </p:txBody>
      </p:sp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17326DA6-CBE7-9EC3-2DD1-B0FEE9557E33}"/>
              </a:ext>
            </a:extLst>
          </p:cNvPr>
          <p:cNvSpPr/>
          <p:nvPr/>
        </p:nvSpPr>
        <p:spPr>
          <a:xfrm>
            <a:off x="5363688" y="2639944"/>
            <a:ext cx="3317174" cy="70992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>
                <a:solidFill>
                  <a:schemeClr val="tx1"/>
                </a:solidFill>
              </a:rPr>
              <a:t>GPU 1</a:t>
            </a:r>
            <a:r>
              <a:rPr lang="en-US"/>
              <a:t>PU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B82CA854-0A8C-BD9D-E474-DE1D6CB2C49F}"/>
              </a:ext>
            </a:extLst>
          </p:cNvPr>
          <p:cNvSpPr/>
          <p:nvPr/>
        </p:nvSpPr>
        <p:spPr>
          <a:xfrm>
            <a:off x="6346592" y="3388334"/>
            <a:ext cx="2415941" cy="310731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Copy D2HPN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6C834532-E0A0-E2C4-1874-FFABB52B8622}"/>
              </a:ext>
            </a:extLst>
          </p:cNvPr>
          <p:cNvSpPr/>
          <p:nvPr/>
        </p:nvSpPr>
        <p:spPr>
          <a:xfrm>
            <a:off x="6346592" y="4406868"/>
            <a:ext cx="2415940" cy="300039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Copy HPN2D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05575C52-114E-9960-816D-91A99C2F6C3B}"/>
              </a:ext>
            </a:extLst>
          </p:cNvPr>
          <p:cNvSpPr/>
          <p:nvPr/>
        </p:nvSpPr>
        <p:spPr>
          <a:xfrm>
            <a:off x="2154603" y="5045765"/>
            <a:ext cx="2415941" cy="300039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Kernel B</a:t>
            </a:r>
          </a:p>
        </p:txBody>
      </p:sp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EB8E3570-15F6-CD91-250E-B145B6E47FA1}"/>
              </a:ext>
            </a:extLst>
          </p:cNvPr>
          <p:cNvSpPr/>
          <p:nvPr/>
        </p:nvSpPr>
        <p:spPr>
          <a:xfrm>
            <a:off x="5529942" y="3001110"/>
            <a:ext cx="1198418" cy="27016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I</a:t>
            </a:r>
          </a:p>
        </p:txBody>
      </p:sp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BA75F727-565B-FF23-5631-8A4EE925230C}"/>
              </a:ext>
            </a:extLst>
          </p:cNvPr>
          <p:cNvSpPr/>
          <p:nvPr/>
        </p:nvSpPr>
        <p:spPr>
          <a:xfrm>
            <a:off x="5529943" y="3782910"/>
            <a:ext cx="1198418" cy="270163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ángulo: esquinas redondeadas 11">
            <a:extLst>
              <a:ext uri="{FF2B5EF4-FFF2-40B4-BE49-F238E27FC236}">
                <a16:creationId xmlns:a16="http://schemas.microsoft.com/office/drawing/2014/main" id="{BF2A3BBD-7BD3-E5BB-9940-AFA1917A4E10}"/>
              </a:ext>
            </a:extLst>
          </p:cNvPr>
          <p:cNvSpPr/>
          <p:nvPr/>
        </p:nvSpPr>
        <p:spPr>
          <a:xfrm>
            <a:off x="5529943" y="4053073"/>
            <a:ext cx="1198418" cy="27016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ángulo: esquinas redondeadas 12">
            <a:extLst>
              <a:ext uri="{FF2B5EF4-FFF2-40B4-BE49-F238E27FC236}">
                <a16:creationId xmlns:a16="http://schemas.microsoft.com/office/drawing/2014/main" id="{34BBBC16-18BD-5657-C105-6E6B1D20EA9B}"/>
              </a:ext>
            </a:extLst>
          </p:cNvPr>
          <p:cNvSpPr/>
          <p:nvPr/>
        </p:nvSpPr>
        <p:spPr>
          <a:xfrm>
            <a:off x="5529943" y="4790541"/>
            <a:ext cx="1198418" cy="270163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ángulo: esquinas redondeadas 13">
            <a:extLst>
              <a:ext uri="{FF2B5EF4-FFF2-40B4-BE49-F238E27FC236}">
                <a16:creationId xmlns:a16="http://schemas.microsoft.com/office/drawing/2014/main" id="{0CF87EC5-CDC4-A376-67CA-9807C8280531}"/>
              </a:ext>
            </a:extLst>
          </p:cNvPr>
          <p:cNvSpPr/>
          <p:nvPr/>
        </p:nvSpPr>
        <p:spPr>
          <a:xfrm>
            <a:off x="5529943" y="5060704"/>
            <a:ext cx="1198418" cy="27016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O</a:t>
            </a:r>
          </a:p>
        </p:txBody>
      </p:sp>
      <p:sp>
        <p:nvSpPr>
          <p:cNvPr id="15" name="Flecha: a la derecha 14">
            <a:extLst>
              <a:ext uri="{FF2B5EF4-FFF2-40B4-BE49-F238E27FC236}">
                <a16:creationId xmlns:a16="http://schemas.microsoft.com/office/drawing/2014/main" id="{99542A93-FB84-65CC-F246-2DC01B8792F6}"/>
              </a:ext>
            </a:extLst>
          </p:cNvPr>
          <p:cNvSpPr/>
          <p:nvPr/>
        </p:nvSpPr>
        <p:spPr>
          <a:xfrm rot="10800000">
            <a:off x="4570542" y="5053203"/>
            <a:ext cx="959398" cy="30003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lecha: hacia abajo 15">
            <a:extLst>
              <a:ext uri="{FF2B5EF4-FFF2-40B4-BE49-F238E27FC236}">
                <a16:creationId xmlns:a16="http://schemas.microsoft.com/office/drawing/2014/main" id="{CAC9D609-D262-4D05-3F68-3B97339EBDEC}"/>
              </a:ext>
            </a:extLst>
          </p:cNvPr>
          <p:cNvSpPr/>
          <p:nvPr/>
        </p:nvSpPr>
        <p:spPr>
          <a:xfrm>
            <a:off x="5973288" y="3268668"/>
            <a:ext cx="304800" cy="514241"/>
          </a:xfrm>
          <a:prstGeom prst="downArrow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lecha: hacia abajo 16">
            <a:extLst>
              <a:ext uri="{FF2B5EF4-FFF2-40B4-BE49-F238E27FC236}">
                <a16:creationId xmlns:a16="http://schemas.microsoft.com/office/drawing/2014/main" id="{E580026F-33E9-F266-5E67-449E0C4FA99B}"/>
              </a:ext>
            </a:extLst>
          </p:cNvPr>
          <p:cNvSpPr/>
          <p:nvPr/>
        </p:nvSpPr>
        <p:spPr>
          <a:xfrm>
            <a:off x="5973288" y="4323236"/>
            <a:ext cx="304800" cy="467305"/>
          </a:xfrm>
          <a:prstGeom prst="downArrow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lecha: hacia abajo 17">
            <a:extLst>
              <a:ext uri="{FF2B5EF4-FFF2-40B4-BE49-F238E27FC236}">
                <a16:creationId xmlns:a16="http://schemas.microsoft.com/office/drawing/2014/main" id="{7A37361B-831C-AA5D-D3D6-6621FD3D4CB8}"/>
              </a:ext>
            </a:extLst>
          </p:cNvPr>
          <p:cNvSpPr/>
          <p:nvPr/>
        </p:nvSpPr>
        <p:spPr>
          <a:xfrm>
            <a:off x="5997036" y="2267763"/>
            <a:ext cx="257300" cy="709925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304DA2FD-D098-1AFB-C6F9-00D5050C5BDB}"/>
              </a:ext>
            </a:extLst>
          </p:cNvPr>
          <p:cNvSpPr txBox="1"/>
          <p:nvPr/>
        </p:nvSpPr>
        <p:spPr>
          <a:xfrm>
            <a:off x="4968337" y="1804797"/>
            <a:ext cx="4204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Providing this pointer: </a:t>
            </a:r>
            <a:r>
              <a:rPr lang="en-US">
                <a:solidFill>
                  <a:schemeClr val="accent5">
                    <a:lumMod val="60000"/>
                    <a:lumOff val="40000"/>
                  </a:schemeClr>
                </a:solidFill>
              </a:rPr>
              <a:t>ProducerProvides</a:t>
            </a:r>
          </a:p>
        </p:txBody>
      </p:sp>
      <p:sp>
        <p:nvSpPr>
          <p:cNvPr id="20" name="Flecha: hacia abajo 19">
            <a:extLst>
              <a:ext uri="{FF2B5EF4-FFF2-40B4-BE49-F238E27FC236}">
                <a16:creationId xmlns:a16="http://schemas.microsoft.com/office/drawing/2014/main" id="{2359A764-F02B-27CF-7406-A9BCCA18AF11}"/>
              </a:ext>
            </a:extLst>
          </p:cNvPr>
          <p:cNvSpPr/>
          <p:nvPr/>
        </p:nvSpPr>
        <p:spPr>
          <a:xfrm rot="10800000">
            <a:off x="6008912" y="5353852"/>
            <a:ext cx="245424" cy="709925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DC33D426-BF7B-DBD8-71FD-00D166CCC680}"/>
              </a:ext>
            </a:extLst>
          </p:cNvPr>
          <p:cNvSpPr txBox="1"/>
          <p:nvPr/>
        </p:nvSpPr>
        <p:spPr>
          <a:xfrm>
            <a:off x="4968337" y="6123543"/>
            <a:ext cx="40533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Taking this pointer: </a:t>
            </a:r>
            <a:r>
              <a:rPr lang="en-US">
                <a:solidFill>
                  <a:schemeClr val="accent5">
                    <a:lumMod val="60000"/>
                    <a:lumOff val="40000"/>
                  </a:schemeClr>
                </a:solidFill>
              </a:rPr>
              <a:t>ConsumerTakes</a:t>
            </a:r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7CD9D468-BFC3-5E4A-D386-11586070EC01}"/>
              </a:ext>
            </a:extLst>
          </p:cNvPr>
          <p:cNvSpPr/>
          <p:nvPr/>
        </p:nvSpPr>
        <p:spPr>
          <a:xfrm>
            <a:off x="4740232" y="2257382"/>
            <a:ext cx="1132117" cy="79052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Buffer</a:t>
            </a:r>
          </a:p>
        </p:txBody>
      </p:sp>
    </p:spTree>
    <p:extLst>
      <p:ext uri="{BB962C8B-B14F-4D97-AF65-F5344CB8AC3E}">
        <p14:creationId xmlns:p14="http://schemas.microsoft.com/office/powerpoint/2010/main" val="176252881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ángulo 28">
            <a:extLst>
              <a:ext uri="{FF2B5EF4-FFF2-40B4-BE49-F238E27FC236}">
                <a16:creationId xmlns:a16="http://schemas.microsoft.com/office/drawing/2014/main" id="{AAD6061B-B686-ED72-1625-1C0AEBDDFEF7}"/>
              </a:ext>
            </a:extLst>
          </p:cNvPr>
          <p:cNvSpPr/>
          <p:nvPr/>
        </p:nvSpPr>
        <p:spPr>
          <a:xfrm>
            <a:off x="5050240" y="2462102"/>
            <a:ext cx="5818909" cy="2316596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/>
              <a:t>Memory Manager  . 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4CBD0F5-6584-99EC-B7BE-6B06ED449F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GPU communication utility</a:t>
            </a:r>
          </a:p>
        </p:txBody>
      </p:sp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0A9C282F-EA67-2D03-7EA5-4B3AA7E1EDF8}"/>
              </a:ext>
            </a:extLst>
          </p:cNvPr>
          <p:cNvSpPr/>
          <p:nvPr/>
        </p:nvSpPr>
        <p:spPr>
          <a:xfrm>
            <a:off x="5363688" y="3722050"/>
            <a:ext cx="3317174" cy="65681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>
                <a:solidFill>
                  <a:schemeClr val="tx1"/>
                </a:solidFill>
              </a:rPr>
              <a:t>CPU   </a:t>
            </a:r>
            <a:r>
              <a:rPr lang="en-US"/>
              <a:t>PU</a:t>
            </a:r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0595DDCF-3D51-6587-BDD3-2C0E0F789547}"/>
              </a:ext>
            </a:extLst>
          </p:cNvPr>
          <p:cNvSpPr/>
          <p:nvPr/>
        </p:nvSpPr>
        <p:spPr>
          <a:xfrm>
            <a:off x="5363688" y="4744138"/>
            <a:ext cx="3317174" cy="65681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>
                <a:solidFill>
                  <a:schemeClr val="tx1"/>
                </a:solidFill>
              </a:rPr>
              <a:t>GPU 2</a:t>
            </a:r>
            <a:r>
              <a:rPr lang="en-US"/>
              <a:t>PU</a:t>
            </a:r>
          </a:p>
        </p:txBody>
      </p:sp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681BEE11-2EA6-E856-C946-C87CCEAC8399}"/>
              </a:ext>
            </a:extLst>
          </p:cNvPr>
          <p:cNvSpPr/>
          <p:nvPr/>
        </p:nvSpPr>
        <p:spPr>
          <a:xfrm>
            <a:off x="5363688" y="2639944"/>
            <a:ext cx="3317174" cy="70992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>
                <a:solidFill>
                  <a:schemeClr val="tx1"/>
                </a:solidFill>
              </a:rPr>
              <a:t>GPU 1</a:t>
            </a:r>
            <a:r>
              <a:rPr lang="en-US"/>
              <a:t>PU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0798BA42-354D-3B6B-A289-93A15758B4CE}"/>
              </a:ext>
            </a:extLst>
          </p:cNvPr>
          <p:cNvSpPr/>
          <p:nvPr/>
        </p:nvSpPr>
        <p:spPr>
          <a:xfrm>
            <a:off x="6388155" y="3380594"/>
            <a:ext cx="2415941" cy="310731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Copy D2HPN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814DD876-7CF7-8F0D-8912-962A0D7E187D}"/>
              </a:ext>
            </a:extLst>
          </p:cNvPr>
          <p:cNvSpPr/>
          <p:nvPr/>
        </p:nvSpPr>
        <p:spPr>
          <a:xfrm>
            <a:off x="6388156" y="4418342"/>
            <a:ext cx="2415940" cy="300039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Copy HPN2D</a:t>
            </a:r>
          </a:p>
        </p:txBody>
      </p:sp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7F5D0A07-E623-EB7A-1729-6434A3FFAA10}"/>
              </a:ext>
            </a:extLst>
          </p:cNvPr>
          <p:cNvSpPr/>
          <p:nvPr/>
        </p:nvSpPr>
        <p:spPr>
          <a:xfrm>
            <a:off x="5529943" y="3782910"/>
            <a:ext cx="1198418" cy="270163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ángulo: esquinas redondeadas 11">
            <a:extLst>
              <a:ext uri="{FF2B5EF4-FFF2-40B4-BE49-F238E27FC236}">
                <a16:creationId xmlns:a16="http://schemas.microsoft.com/office/drawing/2014/main" id="{F1C228D3-65D3-3BB2-03BA-BDA53AD67E16}"/>
              </a:ext>
            </a:extLst>
          </p:cNvPr>
          <p:cNvSpPr/>
          <p:nvPr/>
        </p:nvSpPr>
        <p:spPr>
          <a:xfrm>
            <a:off x="5529943" y="4053073"/>
            <a:ext cx="1198418" cy="27016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ángulo: esquinas redondeadas 12">
            <a:extLst>
              <a:ext uri="{FF2B5EF4-FFF2-40B4-BE49-F238E27FC236}">
                <a16:creationId xmlns:a16="http://schemas.microsoft.com/office/drawing/2014/main" id="{619FFA57-A2BF-B65F-B167-337A6E343322}"/>
              </a:ext>
            </a:extLst>
          </p:cNvPr>
          <p:cNvSpPr/>
          <p:nvPr/>
        </p:nvSpPr>
        <p:spPr>
          <a:xfrm>
            <a:off x="5529943" y="4790541"/>
            <a:ext cx="1198418" cy="270163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O</a:t>
            </a:r>
          </a:p>
        </p:txBody>
      </p:sp>
      <p:sp>
        <p:nvSpPr>
          <p:cNvPr id="16" name="Flecha: hacia abajo 15">
            <a:extLst>
              <a:ext uri="{FF2B5EF4-FFF2-40B4-BE49-F238E27FC236}">
                <a16:creationId xmlns:a16="http://schemas.microsoft.com/office/drawing/2014/main" id="{02EBE2ED-3156-2A4C-1E86-9ACED4F21648}"/>
              </a:ext>
            </a:extLst>
          </p:cNvPr>
          <p:cNvSpPr/>
          <p:nvPr/>
        </p:nvSpPr>
        <p:spPr>
          <a:xfrm>
            <a:off x="5973288" y="3268668"/>
            <a:ext cx="304800" cy="514241"/>
          </a:xfrm>
          <a:prstGeom prst="downArrow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lecha: hacia abajo 16">
            <a:extLst>
              <a:ext uri="{FF2B5EF4-FFF2-40B4-BE49-F238E27FC236}">
                <a16:creationId xmlns:a16="http://schemas.microsoft.com/office/drawing/2014/main" id="{26EE4A73-1FE7-9A1A-6D15-375249514118}"/>
              </a:ext>
            </a:extLst>
          </p:cNvPr>
          <p:cNvSpPr/>
          <p:nvPr/>
        </p:nvSpPr>
        <p:spPr>
          <a:xfrm>
            <a:off x="5973288" y="4323236"/>
            <a:ext cx="304800" cy="467305"/>
          </a:xfrm>
          <a:prstGeom prst="downArrow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lecha: hacia abajo 17">
            <a:extLst>
              <a:ext uri="{FF2B5EF4-FFF2-40B4-BE49-F238E27FC236}">
                <a16:creationId xmlns:a16="http://schemas.microsoft.com/office/drawing/2014/main" id="{CBC02F13-3B5D-69B3-8E14-B7B0F4B54170}"/>
              </a:ext>
            </a:extLst>
          </p:cNvPr>
          <p:cNvSpPr/>
          <p:nvPr/>
        </p:nvSpPr>
        <p:spPr>
          <a:xfrm>
            <a:off x="6014849" y="2191867"/>
            <a:ext cx="221673" cy="511287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ECD4AB2A-1D54-6E5D-353B-CE82B001C04F}"/>
              </a:ext>
            </a:extLst>
          </p:cNvPr>
          <p:cNvSpPr txBox="1"/>
          <p:nvPr/>
        </p:nvSpPr>
        <p:spPr>
          <a:xfrm>
            <a:off x="5001982" y="5794316"/>
            <a:ext cx="4421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Providing this pointer: </a:t>
            </a:r>
            <a:r>
              <a:rPr lang="en-US">
                <a:solidFill>
                  <a:schemeClr val="accent5">
                    <a:lumMod val="60000"/>
                    <a:lumOff val="40000"/>
                  </a:schemeClr>
                </a:solidFill>
              </a:rPr>
              <a:t>ConsumerProvides</a:t>
            </a:r>
          </a:p>
        </p:txBody>
      </p:sp>
      <p:sp>
        <p:nvSpPr>
          <p:cNvPr id="20" name="Flecha: hacia abajo 19">
            <a:extLst>
              <a:ext uri="{FF2B5EF4-FFF2-40B4-BE49-F238E27FC236}">
                <a16:creationId xmlns:a16="http://schemas.microsoft.com/office/drawing/2014/main" id="{CA1C9521-6D99-95C2-F629-99ADB2DC79A5}"/>
              </a:ext>
            </a:extLst>
          </p:cNvPr>
          <p:cNvSpPr/>
          <p:nvPr/>
        </p:nvSpPr>
        <p:spPr>
          <a:xfrm rot="10800000">
            <a:off x="6014849" y="5072547"/>
            <a:ext cx="245424" cy="709925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A4E9060F-8CC9-29C7-8D14-2FDED77BFE69}"/>
              </a:ext>
            </a:extLst>
          </p:cNvPr>
          <p:cNvSpPr txBox="1"/>
          <p:nvPr/>
        </p:nvSpPr>
        <p:spPr>
          <a:xfrm>
            <a:off x="5050239" y="1790251"/>
            <a:ext cx="3630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Taking this pointer: </a:t>
            </a:r>
            <a:r>
              <a:rPr lang="en-US">
                <a:solidFill>
                  <a:schemeClr val="accent5">
                    <a:lumMod val="60000"/>
                    <a:lumOff val="40000"/>
                  </a:schemeClr>
                </a:solidFill>
              </a:rPr>
              <a:t>ProducerTakes</a:t>
            </a:r>
          </a:p>
        </p:txBody>
      </p:sp>
      <p:sp>
        <p:nvSpPr>
          <p:cNvPr id="23" name="Rectángulo: esquinas redondeadas 22">
            <a:extLst>
              <a:ext uri="{FF2B5EF4-FFF2-40B4-BE49-F238E27FC236}">
                <a16:creationId xmlns:a16="http://schemas.microsoft.com/office/drawing/2014/main" id="{1361A886-172E-3C44-4369-1F5D0D448079}"/>
              </a:ext>
            </a:extLst>
          </p:cNvPr>
          <p:cNvSpPr/>
          <p:nvPr/>
        </p:nvSpPr>
        <p:spPr>
          <a:xfrm>
            <a:off x="5529940" y="2987837"/>
            <a:ext cx="1198418" cy="27016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ángulo 25">
            <a:extLst>
              <a:ext uri="{FF2B5EF4-FFF2-40B4-BE49-F238E27FC236}">
                <a16:creationId xmlns:a16="http://schemas.microsoft.com/office/drawing/2014/main" id="{BF031314-069F-2ABB-9CD4-3F61ACC283FC}"/>
              </a:ext>
            </a:extLst>
          </p:cNvPr>
          <p:cNvSpPr/>
          <p:nvPr/>
        </p:nvSpPr>
        <p:spPr>
          <a:xfrm>
            <a:off x="2154602" y="2656335"/>
            <a:ext cx="2415941" cy="3000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Kernel A</a:t>
            </a:r>
          </a:p>
        </p:txBody>
      </p:sp>
      <p:sp>
        <p:nvSpPr>
          <p:cNvPr id="27" name="Flecha: a la derecha 26">
            <a:extLst>
              <a:ext uri="{FF2B5EF4-FFF2-40B4-BE49-F238E27FC236}">
                <a16:creationId xmlns:a16="http://schemas.microsoft.com/office/drawing/2014/main" id="{C558267D-1023-525B-EC06-DC6B122F3534}"/>
              </a:ext>
            </a:extLst>
          </p:cNvPr>
          <p:cNvSpPr/>
          <p:nvPr/>
        </p:nvSpPr>
        <p:spPr>
          <a:xfrm>
            <a:off x="4587397" y="2687799"/>
            <a:ext cx="959398" cy="30003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ángulo: esquinas redondeadas 27">
            <a:extLst>
              <a:ext uri="{FF2B5EF4-FFF2-40B4-BE49-F238E27FC236}">
                <a16:creationId xmlns:a16="http://schemas.microsoft.com/office/drawing/2014/main" id="{8D44F061-E8A1-CA0A-4639-4C914172DFFA}"/>
              </a:ext>
            </a:extLst>
          </p:cNvPr>
          <p:cNvSpPr/>
          <p:nvPr/>
        </p:nvSpPr>
        <p:spPr>
          <a:xfrm>
            <a:off x="5522533" y="2723008"/>
            <a:ext cx="1198418" cy="270163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I</a:t>
            </a:r>
          </a:p>
        </p:txBody>
      </p:sp>
      <p:sp>
        <p:nvSpPr>
          <p:cNvPr id="30" name="Elipse 29">
            <a:extLst>
              <a:ext uri="{FF2B5EF4-FFF2-40B4-BE49-F238E27FC236}">
                <a16:creationId xmlns:a16="http://schemas.microsoft.com/office/drawing/2014/main" id="{AF71E633-C16A-8CBD-53DF-60A357B6EDDD}"/>
              </a:ext>
            </a:extLst>
          </p:cNvPr>
          <p:cNvSpPr/>
          <p:nvPr/>
        </p:nvSpPr>
        <p:spPr>
          <a:xfrm>
            <a:off x="4648823" y="5003245"/>
            <a:ext cx="1132117" cy="79052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Buffer</a:t>
            </a:r>
          </a:p>
        </p:txBody>
      </p:sp>
    </p:spTree>
    <p:extLst>
      <p:ext uri="{BB962C8B-B14F-4D97-AF65-F5344CB8AC3E}">
        <p14:creationId xmlns:p14="http://schemas.microsoft.com/office/powerpoint/2010/main" val="331749019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ángulo 21">
            <a:extLst>
              <a:ext uri="{FF2B5EF4-FFF2-40B4-BE49-F238E27FC236}">
                <a16:creationId xmlns:a16="http://schemas.microsoft.com/office/drawing/2014/main" id="{EB3F173D-3CE4-C2F1-FAD9-9F46EF1FE09C}"/>
              </a:ext>
            </a:extLst>
          </p:cNvPr>
          <p:cNvSpPr/>
          <p:nvPr/>
        </p:nvSpPr>
        <p:spPr>
          <a:xfrm>
            <a:off x="5050240" y="3338854"/>
            <a:ext cx="5818909" cy="1405283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/>
              <a:t>Memory Manager  . 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BAD6578-2FBF-B686-720F-B6F041CCE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GPU communication utility</a:t>
            </a:r>
          </a:p>
        </p:txBody>
      </p:sp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637A547B-4735-A579-15CE-AF7C63B3278B}"/>
              </a:ext>
            </a:extLst>
          </p:cNvPr>
          <p:cNvSpPr/>
          <p:nvPr/>
        </p:nvSpPr>
        <p:spPr>
          <a:xfrm>
            <a:off x="5363688" y="3722050"/>
            <a:ext cx="3317174" cy="65681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>
                <a:solidFill>
                  <a:schemeClr val="tx1"/>
                </a:solidFill>
              </a:rPr>
              <a:t>CPU   </a:t>
            </a:r>
            <a:r>
              <a:rPr lang="en-US"/>
              <a:t>PU</a:t>
            </a:r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CC837A4F-9AD3-B1AF-B86D-528EDDBD36AB}"/>
              </a:ext>
            </a:extLst>
          </p:cNvPr>
          <p:cNvSpPr/>
          <p:nvPr/>
        </p:nvSpPr>
        <p:spPr>
          <a:xfrm>
            <a:off x="5363688" y="4744138"/>
            <a:ext cx="3317174" cy="65681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>
                <a:solidFill>
                  <a:schemeClr val="tx1"/>
                </a:solidFill>
              </a:rPr>
              <a:t>GPU 2</a:t>
            </a:r>
            <a:r>
              <a:rPr lang="en-US"/>
              <a:t>PU</a:t>
            </a:r>
          </a:p>
        </p:txBody>
      </p:sp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64176180-A7E8-561F-B8F6-C48ED7B4C0F5}"/>
              </a:ext>
            </a:extLst>
          </p:cNvPr>
          <p:cNvSpPr/>
          <p:nvPr/>
        </p:nvSpPr>
        <p:spPr>
          <a:xfrm>
            <a:off x="5363688" y="2639944"/>
            <a:ext cx="3317174" cy="70992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>
                <a:solidFill>
                  <a:schemeClr val="tx1"/>
                </a:solidFill>
              </a:rPr>
              <a:t>GPU 1</a:t>
            </a:r>
            <a:r>
              <a:rPr lang="en-US"/>
              <a:t>PU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61A11670-3D0B-2A96-CC36-042B863D5914}"/>
              </a:ext>
            </a:extLst>
          </p:cNvPr>
          <p:cNvSpPr/>
          <p:nvPr/>
        </p:nvSpPr>
        <p:spPr>
          <a:xfrm>
            <a:off x="6447531" y="3372618"/>
            <a:ext cx="2415941" cy="310731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Copy D2HPN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2422E903-637A-7FBA-F99B-006B1C70B07F}"/>
              </a:ext>
            </a:extLst>
          </p:cNvPr>
          <p:cNvSpPr/>
          <p:nvPr/>
        </p:nvSpPr>
        <p:spPr>
          <a:xfrm>
            <a:off x="6447532" y="4413347"/>
            <a:ext cx="2415940" cy="300039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Copy HPN2D</a:t>
            </a:r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81894C85-CC9F-6DDB-3254-E91666364B38}"/>
              </a:ext>
            </a:extLst>
          </p:cNvPr>
          <p:cNvSpPr/>
          <p:nvPr/>
        </p:nvSpPr>
        <p:spPr>
          <a:xfrm>
            <a:off x="5529943" y="3782910"/>
            <a:ext cx="1198418" cy="270163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CFB1346F-6867-40D2-5128-0BBCF997F866}"/>
              </a:ext>
            </a:extLst>
          </p:cNvPr>
          <p:cNvSpPr/>
          <p:nvPr/>
        </p:nvSpPr>
        <p:spPr>
          <a:xfrm>
            <a:off x="5529943" y="4053073"/>
            <a:ext cx="1198418" cy="27016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E90D5B41-3D08-5755-4FB3-CDC18992C22B}"/>
              </a:ext>
            </a:extLst>
          </p:cNvPr>
          <p:cNvSpPr/>
          <p:nvPr/>
        </p:nvSpPr>
        <p:spPr>
          <a:xfrm>
            <a:off x="5529943" y="4790541"/>
            <a:ext cx="1198418" cy="270163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O</a:t>
            </a:r>
          </a:p>
        </p:txBody>
      </p:sp>
      <p:sp>
        <p:nvSpPr>
          <p:cNvPr id="12" name="Flecha: hacia abajo 11">
            <a:extLst>
              <a:ext uri="{FF2B5EF4-FFF2-40B4-BE49-F238E27FC236}">
                <a16:creationId xmlns:a16="http://schemas.microsoft.com/office/drawing/2014/main" id="{03FF4168-7A95-BAB4-A706-8D3255EF06EA}"/>
              </a:ext>
            </a:extLst>
          </p:cNvPr>
          <p:cNvSpPr/>
          <p:nvPr/>
        </p:nvSpPr>
        <p:spPr>
          <a:xfrm>
            <a:off x="5973288" y="3268668"/>
            <a:ext cx="304800" cy="514241"/>
          </a:xfrm>
          <a:prstGeom prst="downArrow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lecha: hacia abajo 12">
            <a:extLst>
              <a:ext uri="{FF2B5EF4-FFF2-40B4-BE49-F238E27FC236}">
                <a16:creationId xmlns:a16="http://schemas.microsoft.com/office/drawing/2014/main" id="{E17A56D9-7AAD-83EF-072F-1F140E11C8D1}"/>
              </a:ext>
            </a:extLst>
          </p:cNvPr>
          <p:cNvSpPr/>
          <p:nvPr/>
        </p:nvSpPr>
        <p:spPr>
          <a:xfrm>
            <a:off x="5973288" y="4323236"/>
            <a:ext cx="304800" cy="467305"/>
          </a:xfrm>
          <a:prstGeom prst="downArrow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lecha: hacia abajo 13">
            <a:extLst>
              <a:ext uri="{FF2B5EF4-FFF2-40B4-BE49-F238E27FC236}">
                <a16:creationId xmlns:a16="http://schemas.microsoft.com/office/drawing/2014/main" id="{5D1C31FD-5444-4BCE-244C-9BD8B98A8F45}"/>
              </a:ext>
            </a:extLst>
          </p:cNvPr>
          <p:cNvSpPr/>
          <p:nvPr/>
        </p:nvSpPr>
        <p:spPr>
          <a:xfrm>
            <a:off x="6014848" y="2453796"/>
            <a:ext cx="221673" cy="511287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48594E7A-7BA6-C773-6762-D47CA6DA1DDB}"/>
              </a:ext>
            </a:extLst>
          </p:cNvPr>
          <p:cNvSpPr txBox="1"/>
          <p:nvPr/>
        </p:nvSpPr>
        <p:spPr>
          <a:xfrm>
            <a:off x="5529943" y="5877000"/>
            <a:ext cx="4573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Providing this pointer: </a:t>
            </a:r>
            <a:r>
              <a:rPr lang="en-US">
                <a:solidFill>
                  <a:schemeClr val="accent5">
                    <a:lumMod val="60000"/>
                    <a:lumOff val="40000"/>
                  </a:schemeClr>
                </a:solidFill>
              </a:rPr>
              <a:t>ConsumerProvides</a:t>
            </a:r>
          </a:p>
        </p:txBody>
      </p:sp>
      <p:sp>
        <p:nvSpPr>
          <p:cNvPr id="16" name="Flecha: hacia abajo 15">
            <a:extLst>
              <a:ext uri="{FF2B5EF4-FFF2-40B4-BE49-F238E27FC236}">
                <a16:creationId xmlns:a16="http://schemas.microsoft.com/office/drawing/2014/main" id="{ED98CBAE-F356-B334-14CD-654A3AF0B8AD}"/>
              </a:ext>
            </a:extLst>
          </p:cNvPr>
          <p:cNvSpPr/>
          <p:nvPr/>
        </p:nvSpPr>
        <p:spPr>
          <a:xfrm rot="10800000">
            <a:off x="6014849" y="5072547"/>
            <a:ext cx="245424" cy="709925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4166EFE1-317D-B551-C020-A44453564B20}"/>
              </a:ext>
            </a:extLst>
          </p:cNvPr>
          <p:cNvSpPr txBox="1"/>
          <p:nvPr/>
        </p:nvSpPr>
        <p:spPr>
          <a:xfrm>
            <a:off x="5529944" y="2017083"/>
            <a:ext cx="4563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Providing this pointer: </a:t>
            </a:r>
            <a:r>
              <a:rPr lang="en-US">
                <a:solidFill>
                  <a:schemeClr val="accent5">
                    <a:lumMod val="60000"/>
                    <a:lumOff val="40000"/>
                  </a:schemeClr>
                </a:solidFill>
              </a:rPr>
              <a:t>ProducerProvides</a:t>
            </a:r>
          </a:p>
        </p:txBody>
      </p:sp>
      <p:sp>
        <p:nvSpPr>
          <p:cNvPr id="21" name="Rectángulo: esquinas redondeadas 20">
            <a:extLst>
              <a:ext uri="{FF2B5EF4-FFF2-40B4-BE49-F238E27FC236}">
                <a16:creationId xmlns:a16="http://schemas.microsoft.com/office/drawing/2014/main" id="{B5B4AACA-F0DB-8A27-1F7E-686964E01A24}"/>
              </a:ext>
            </a:extLst>
          </p:cNvPr>
          <p:cNvSpPr/>
          <p:nvPr/>
        </p:nvSpPr>
        <p:spPr>
          <a:xfrm>
            <a:off x="5529943" y="2985017"/>
            <a:ext cx="1198418" cy="27016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I</a:t>
            </a:r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B3DB1AEE-DC49-CB9B-F3FC-3E5DBAABF2BE}"/>
              </a:ext>
            </a:extLst>
          </p:cNvPr>
          <p:cNvSpPr/>
          <p:nvPr/>
        </p:nvSpPr>
        <p:spPr>
          <a:xfrm>
            <a:off x="4740232" y="2257382"/>
            <a:ext cx="1132117" cy="79052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Buffer</a:t>
            </a:r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207B72A2-435C-1081-EE78-66E8946514E7}"/>
              </a:ext>
            </a:extLst>
          </p:cNvPr>
          <p:cNvSpPr/>
          <p:nvPr/>
        </p:nvSpPr>
        <p:spPr>
          <a:xfrm>
            <a:off x="4640906" y="4971937"/>
            <a:ext cx="1132117" cy="79052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Buffer</a:t>
            </a:r>
          </a:p>
        </p:txBody>
      </p:sp>
    </p:spTree>
    <p:extLst>
      <p:ext uri="{BB962C8B-B14F-4D97-AF65-F5344CB8AC3E}">
        <p14:creationId xmlns:p14="http://schemas.microsoft.com/office/powerpoint/2010/main" val="23170489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0EF59B6-C2D5-FBA8-06DB-193F96048D3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25325" b="945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50AB553-2A96-4A92-96F2-93548E096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">
                <a:schemeClr val="bg2">
                  <a:alpha val="68000"/>
                </a:schemeClr>
              </a:gs>
              <a:gs pos="85000">
                <a:schemeClr val="bg2">
                  <a:alpha val="97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B8BD711-1AC5-5F79-86A8-0A0140E4F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/>
              <a:t>Lecture overview</a:t>
            </a:r>
          </a:p>
        </p:txBody>
      </p:sp>
      <p:graphicFrame>
        <p:nvGraphicFramePr>
          <p:cNvPr id="5" name="Marcador de contenido 2">
            <a:extLst>
              <a:ext uri="{FF2B5EF4-FFF2-40B4-BE49-F238E27FC236}">
                <a16:creationId xmlns:a16="http://schemas.microsoft.com/office/drawing/2014/main" id="{3E52B287-C10C-66B9-112E-1AC4C7FD990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32921271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Estrella: 5 puntas 3">
            <a:extLst>
              <a:ext uri="{FF2B5EF4-FFF2-40B4-BE49-F238E27FC236}">
                <a16:creationId xmlns:a16="http://schemas.microsoft.com/office/drawing/2014/main" id="{57D20E93-9A25-99DD-BD14-5832797384B6}"/>
              </a:ext>
            </a:extLst>
          </p:cNvPr>
          <p:cNvSpPr/>
          <p:nvPr/>
        </p:nvSpPr>
        <p:spPr>
          <a:xfrm>
            <a:off x="4391111" y="3566497"/>
            <a:ext cx="814552" cy="725214"/>
          </a:xfrm>
          <a:prstGeom prst="star5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21965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676A14C-9013-2AE9-06B2-170A3BD766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GPU communication utility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92A10C1-018A-2C2E-8DA7-EFA9593E49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Zero copy case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DA492B69-0622-67F8-49DF-F49C42317C75}"/>
              </a:ext>
            </a:extLst>
          </p:cNvPr>
          <p:cNvSpPr/>
          <p:nvPr/>
        </p:nvSpPr>
        <p:spPr>
          <a:xfrm>
            <a:off x="8245955" y="4196998"/>
            <a:ext cx="2106617" cy="807192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Memory Manager   </a:t>
            </a:r>
          </a:p>
        </p:txBody>
      </p:sp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4459468C-2789-B3EF-E2BD-9539AFA03A8A}"/>
              </a:ext>
            </a:extLst>
          </p:cNvPr>
          <p:cNvSpPr/>
          <p:nvPr/>
        </p:nvSpPr>
        <p:spPr>
          <a:xfrm>
            <a:off x="4792215" y="4245632"/>
            <a:ext cx="3317174" cy="70992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>
                <a:solidFill>
                  <a:schemeClr val="tx1"/>
                </a:solidFill>
              </a:rPr>
              <a:t>GPU 1</a:t>
            </a:r>
            <a:r>
              <a:rPr lang="en-US"/>
              <a:t>PU</a:t>
            </a: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FA16EAA0-4936-E4C8-6521-E97FBFDC4D0F}"/>
              </a:ext>
            </a:extLst>
          </p:cNvPr>
          <p:cNvSpPr/>
          <p:nvPr/>
        </p:nvSpPr>
        <p:spPr>
          <a:xfrm>
            <a:off x="1501460" y="4443138"/>
            <a:ext cx="2415941" cy="300039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Kernel B</a:t>
            </a:r>
          </a:p>
        </p:txBody>
      </p:sp>
      <p:sp>
        <p:nvSpPr>
          <p:cNvPr id="19" name="Rectángulo: esquinas redondeadas 18">
            <a:extLst>
              <a:ext uri="{FF2B5EF4-FFF2-40B4-BE49-F238E27FC236}">
                <a16:creationId xmlns:a16="http://schemas.microsoft.com/office/drawing/2014/main" id="{37572E22-E412-369C-83DF-AD6F2178254F}"/>
              </a:ext>
            </a:extLst>
          </p:cNvPr>
          <p:cNvSpPr/>
          <p:nvPr/>
        </p:nvSpPr>
        <p:spPr>
          <a:xfrm>
            <a:off x="4934488" y="4450576"/>
            <a:ext cx="1198418" cy="27016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I and O</a:t>
            </a:r>
          </a:p>
        </p:txBody>
      </p:sp>
      <p:sp>
        <p:nvSpPr>
          <p:cNvPr id="20" name="Flecha: a la derecha 19">
            <a:extLst>
              <a:ext uri="{FF2B5EF4-FFF2-40B4-BE49-F238E27FC236}">
                <a16:creationId xmlns:a16="http://schemas.microsoft.com/office/drawing/2014/main" id="{B4F38EEA-BA07-DE7A-FF6A-D18FA9BBDFC6}"/>
              </a:ext>
            </a:extLst>
          </p:cNvPr>
          <p:cNvSpPr/>
          <p:nvPr/>
        </p:nvSpPr>
        <p:spPr>
          <a:xfrm rot="10800000">
            <a:off x="3917399" y="4450576"/>
            <a:ext cx="959398" cy="30003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lecha: hacia abajo 22">
            <a:extLst>
              <a:ext uri="{FF2B5EF4-FFF2-40B4-BE49-F238E27FC236}">
                <a16:creationId xmlns:a16="http://schemas.microsoft.com/office/drawing/2014/main" id="{9412A8A7-52AD-A1BD-FE4A-502DA50C4039}"/>
              </a:ext>
            </a:extLst>
          </p:cNvPr>
          <p:cNvSpPr/>
          <p:nvPr/>
        </p:nvSpPr>
        <p:spPr>
          <a:xfrm>
            <a:off x="5335973" y="3725167"/>
            <a:ext cx="257300" cy="709925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A12112DE-640A-493A-A906-1DE59B952D3A}"/>
              </a:ext>
            </a:extLst>
          </p:cNvPr>
          <p:cNvSpPr txBox="1"/>
          <p:nvPr/>
        </p:nvSpPr>
        <p:spPr>
          <a:xfrm>
            <a:off x="4397097" y="3269197"/>
            <a:ext cx="4135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Providing this pointer: </a:t>
            </a:r>
            <a:r>
              <a:rPr lang="en-US">
                <a:solidFill>
                  <a:schemeClr val="accent5">
                    <a:lumMod val="60000"/>
                    <a:lumOff val="40000"/>
                  </a:schemeClr>
                </a:solidFill>
              </a:rPr>
              <a:t>ProducerProvides</a:t>
            </a:r>
          </a:p>
        </p:txBody>
      </p:sp>
      <p:sp>
        <p:nvSpPr>
          <p:cNvPr id="25" name="Flecha: hacia abajo 24">
            <a:extLst>
              <a:ext uri="{FF2B5EF4-FFF2-40B4-BE49-F238E27FC236}">
                <a16:creationId xmlns:a16="http://schemas.microsoft.com/office/drawing/2014/main" id="{7AE851C6-EAE0-0CAC-7780-2E9A403E3194}"/>
              </a:ext>
            </a:extLst>
          </p:cNvPr>
          <p:cNvSpPr/>
          <p:nvPr/>
        </p:nvSpPr>
        <p:spPr>
          <a:xfrm rot="10800000">
            <a:off x="5355769" y="4751225"/>
            <a:ext cx="245424" cy="709925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DFD91D82-F6C9-F2CA-5D7B-DCDF12ADE2D3}"/>
              </a:ext>
            </a:extLst>
          </p:cNvPr>
          <p:cNvSpPr txBox="1"/>
          <p:nvPr/>
        </p:nvSpPr>
        <p:spPr>
          <a:xfrm>
            <a:off x="4315194" y="5520916"/>
            <a:ext cx="3850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Taking this pointer: </a:t>
            </a:r>
            <a:r>
              <a:rPr lang="en-US">
                <a:solidFill>
                  <a:schemeClr val="accent5">
                    <a:lumMod val="60000"/>
                    <a:lumOff val="40000"/>
                  </a:schemeClr>
                </a:solidFill>
              </a:rPr>
              <a:t>ConsumerTakes</a:t>
            </a:r>
          </a:p>
        </p:txBody>
      </p:sp>
      <p:sp>
        <p:nvSpPr>
          <p:cNvPr id="27" name="Elipse 26">
            <a:extLst>
              <a:ext uri="{FF2B5EF4-FFF2-40B4-BE49-F238E27FC236}">
                <a16:creationId xmlns:a16="http://schemas.microsoft.com/office/drawing/2014/main" id="{E39F612A-AC1C-6A6F-DE9F-0AFE38575CCB}"/>
              </a:ext>
            </a:extLst>
          </p:cNvPr>
          <p:cNvSpPr/>
          <p:nvPr/>
        </p:nvSpPr>
        <p:spPr>
          <a:xfrm>
            <a:off x="5716245" y="3660056"/>
            <a:ext cx="1132117" cy="79052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Buffer</a:t>
            </a:r>
          </a:p>
        </p:txBody>
      </p:sp>
    </p:spTree>
    <p:extLst>
      <p:ext uri="{BB962C8B-B14F-4D97-AF65-F5344CB8AC3E}">
        <p14:creationId xmlns:p14="http://schemas.microsoft.com/office/powerpoint/2010/main" val="124045675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FD11F5F-CB6A-6A29-A096-75E27AE29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GPU communication utility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9A11C35-6443-C2A0-2081-A9217DC1DC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Rules to know when to use </a:t>
            </a:r>
            <a:r>
              <a:rPr lang="en-US" b="1"/>
              <a:t>Provide</a:t>
            </a:r>
            <a:r>
              <a:rPr lang="en-US"/>
              <a:t>:</a:t>
            </a:r>
          </a:p>
          <a:p>
            <a:pPr marL="0" indent="0">
              <a:buNone/>
            </a:pPr>
            <a:endParaRPr lang="en-US"/>
          </a:p>
          <a:p>
            <a:pPr lvl="1"/>
            <a:r>
              <a:rPr lang="en-US"/>
              <a:t>If the Producer code it’s a Delay Buffer.</a:t>
            </a:r>
          </a:p>
          <a:p>
            <a:pPr lvl="1"/>
            <a:r>
              <a:rPr lang="en-US"/>
              <a:t>Equivalent to saying: if the Producer code </a:t>
            </a:r>
            <a:r>
              <a:rPr lang="en-US" b="1"/>
              <a:t>does not modify </a:t>
            </a:r>
            <a:r>
              <a:rPr lang="en-US"/>
              <a:t>the data during this iteration.</a:t>
            </a:r>
          </a:p>
          <a:p>
            <a:pPr lvl="1"/>
            <a:r>
              <a:rPr lang="en-US"/>
              <a:t>Then Producer </a:t>
            </a:r>
            <a:r>
              <a:rPr lang="en-US" b="1"/>
              <a:t>must</a:t>
            </a:r>
            <a:r>
              <a:rPr lang="en-US"/>
              <a:t> Provide: </a:t>
            </a:r>
            <a:r>
              <a:rPr lang="en-US">
                <a:solidFill>
                  <a:schemeClr val="accent5">
                    <a:lumMod val="60000"/>
                    <a:lumOff val="40000"/>
                  </a:schemeClr>
                </a:solidFill>
              </a:rPr>
              <a:t>ProducerProvides</a:t>
            </a:r>
          </a:p>
          <a:p>
            <a:pPr lvl="1"/>
            <a:r>
              <a:rPr lang="en-US"/>
              <a:t>If the Consumer code it’s a Delay Buffer.</a:t>
            </a:r>
          </a:p>
          <a:p>
            <a:pPr lvl="1"/>
            <a:r>
              <a:rPr lang="en-US"/>
              <a:t>Equivalent to saying: if the Consumer code </a:t>
            </a:r>
            <a:r>
              <a:rPr lang="en-US" b="1"/>
              <a:t>does not modify </a:t>
            </a:r>
            <a:r>
              <a:rPr lang="en-US"/>
              <a:t>the data during this iteration.</a:t>
            </a:r>
          </a:p>
          <a:p>
            <a:pPr lvl="1"/>
            <a:r>
              <a:rPr lang="en-US"/>
              <a:t>Then Consumer </a:t>
            </a:r>
            <a:r>
              <a:rPr lang="en-US" b="1"/>
              <a:t>must</a:t>
            </a:r>
            <a:r>
              <a:rPr lang="en-US"/>
              <a:t> Provide: </a:t>
            </a:r>
            <a:r>
              <a:rPr lang="en-US">
                <a:solidFill>
                  <a:schemeClr val="accent5">
                    <a:lumMod val="60000"/>
                    <a:lumOff val="40000"/>
                  </a:schemeClr>
                </a:solidFill>
              </a:rPr>
              <a:t>ConsumerProvides</a:t>
            </a:r>
          </a:p>
        </p:txBody>
      </p:sp>
    </p:spTree>
    <p:extLst>
      <p:ext uri="{BB962C8B-B14F-4D97-AF65-F5344CB8AC3E}">
        <p14:creationId xmlns:p14="http://schemas.microsoft.com/office/powerpoint/2010/main" val="281956003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7A1D55-9D7B-9B2A-763A-4B60C00FB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GPU communication utility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10E9423-AFBD-467A-8D3F-955065435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Rules to know when to use </a:t>
            </a:r>
            <a:r>
              <a:rPr lang="en-US" b="1"/>
              <a:t>Take</a:t>
            </a:r>
            <a:r>
              <a:rPr lang="en-US"/>
              <a:t>:</a:t>
            </a:r>
          </a:p>
          <a:p>
            <a:pPr marL="0" indent="0">
              <a:buNone/>
            </a:pPr>
            <a:endParaRPr lang="en-US"/>
          </a:p>
          <a:p>
            <a:pPr lvl="1"/>
            <a:r>
              <a:rPr lang="en-US"/>
              <a:t>If the Producer code it’s a Kernel or asynchronous CPU code.</a:t>
            </a:r>
          </a:p>
          <a:p>
            <a:pPr lvl="1"/>
            <a:r>
              <a:rPr lang="en-US"/>
              <a:t>Equivalent to saying: if the Producer code </a:t>
            </a:r>
            <a:r>
              <a:rPr lang="en-US" b="1"/>
              <a:t>does modify </a:t>
            </a:r>
            <a:r>
              <a:rPr lang="en-US"/>
              <a:t>the data during this iteration.</a:t>
            </a:r>
          </a:p>
          <a:p>
            <a:pPr lvl="1"/>
            <a:r>
              <a:rPr lang="en-US"/>
              <a:t>Then Producer </a:t>
            </a:r>
            <a:r>
              <a:rPr lang="en-US" b="1"/>
              <a:t>must</a:t>
            </a:r>
            <a:r>
              <a:rPr lang="en-US"/>
              <a:t> Take: </a:t>
            </a:r>
            <a:r>
              <a:rPr lang="en-US">
                <a:solidFill>
                  <a:schemeClr val="accent5">
                    <a:lumMod val="60000"/>
                    <a:lumOff val="40000"/>
                  </a:schemeClr>
                </a:solidFill>
              </a:rPr>
              <a:t>ProducerTakes</a:t>
            </a:r>
          </a:p>
          <a:p>
            <a:pPr lvl="1"/>
            <a:r>
              <a:rPr lang="en-US"/>
              <a:t>If the Consumer code it’s a Kernel or asynchronous CPU code.</a:t>
            </a:r>
          </a:p>
          <a:p>
            <a:pPr lvl="1"/>
            <a:r>
              <a:rPr lang="en-US"/>
              <a:t>Equivalent to saying: if the Consumer code </a:t>
            </a:r>
            <a:r>
              <a:rPr lang="en-US" b="1"/>
              <a:t>does modify </a:t>
            </a:r>
            <a:r>
              <a:rPr lang="en-US"/>
              <a:t>the data during this iteration.</a:t>
            </a:r>
          </a:p>
          <a:p>
            <a:pPr lvl="1"/>
            <a:r>
              <a:rPr lang="en-US"/>
              <a:t>Then Consumer </a:t>
            </a:r>
            <a:r>
              <a:rPr lang="en-US" b="1"/>
              <a:t>must</a:t>
            </a:r>
            <a:r>
              <a:rPr lang="en-US"/>
              <a:t> Take: </a:t>
            </a:r>
            <a:r>
              <a:rPr lang="en-US">
                <a:solidFill>
                  <a:schemeClr val="accent5">
                    <a:lumMod val="60000"/>
                    <a:lumOff val="40000"/>
                  </a:schemeClr>
                </a:solidFill>
              </a:rPr>
              <a:t>ConsumerTakes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40964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8BD711-1AC5-5F79-86A8-0A0140E4F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/>
              <a:t>Lecture overview</a:t>
            </a:r>
          </a:p>
        </p:txBody>
      </p:sp>
      <p:graphicFrame>
        <p:nvGraphicFramePr>
          <p:cNvPr id="5" name="Marcador de contenido 2">
            <a:extLst>
              <a:ext uri="{FF2B5EF4-FFF2-40B4-BE49-F238E27FC236}">
                <a16:creationId xmlns:a16="http://schemas.microsoft.com/office/drawing/2014/main" id="{40D31117-EAB0-7B75-BEA8-80B128A98C5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09876149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Estrella: 5 puntas 3">
            <a:extLst>
              <a:ext uri="{FF2B5EF4-FFF2-40B4-BE49-F238E27FC236}">
                <a16:creationId xmlns:a16="http://schemas.microsoft.com/office/drawing/2014/main" id="{F44CFFA9-08E2-9E46-1402-10D7E873A5E1}"/>
              </a:ext>
            </a:extLst>
          </p:cNvPr>
          <p:cNvSpPr/>
          <p:nvPr/>
        </p:nvSpPr>
        <p:spPr>
          <a:xfrm>
            <a:off x="8329534" y="5377890"/>
            <a:ext cx="814552" cy="725214"/>
          </a:xfrm>
          <a:prstGeom prst="star5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22753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52268A6-1054-A6A8-720C-383476308E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3878" y="741391"/>
            <a:ext cx="4491821" cy="1616203"/>
          </a:xfrm>
        </p:spPr>
        <p:txBody>
          <a:bodyPr anchor="b">
            <a:normAutofit/>
          </a:bodyPr>
          <a:lstStyle/>
          <a:p>
            <a:r>
              <a:rPr lang="en-US" sz="3200"/>
              <a:t>GPU kernel libraries</a:t>
            </a:r>
          </a:p>
        </p:txBody>
      </p:sp>
      <p:pic>
        <p:nvPicPr>
          <p:cNvPr id="28" name="Picture 4" descr="CPU with binary numbers and blueprint">
            <a:extLst>
              <a:ext uri="{FF2B5EF4-FFF2-40B4-BE49-F238E27FC236}">
                <a16:creationId xmlns:a16="http://schemas.microsoft.com/office/drawing/2014/main" id="{C1F7FCEC-AD9A-0CA8-B9FC-181DC33FEE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950" r="22050"/>
          <a:stretch/>
        </p:blipFill>
        <p:spPr>
          <a:xfrm>
            <a:off x="20" y="10"/>
            <a:ext cx="6095980" cy="685799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5EFBDE31-BB3E-6CFC-23CD-B5976DA384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3362" cy="6858000"/>
            <a:chOff x="12068638" y="0"/>
            <a:chExt cx="123362" cy="6858000"/>
          </a:xfrm>
        </p:grpSpPr>
        <p:sp>
          <p:nvSpPr>
            <p:cNvPr id="29" name="Rectangle 9">
              <a:extLst>
                <a:ext uri="{FF2B5EF4-FFF2-40B4-BE49-F238E27FC236}">
                  <a16:creationId xmlns:a16="http://schemas.microsoft.com/office/drawing/2014/main" id="{180A60EC-72BB-121F-556A-E2837FD99A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91A2FAE-D41C-FF5D-B0A0-7808248EDC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4139706"/>
              <a:ext cx="123362" cy="2718294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Marcador de contenido 2">
            <a:extLst>
              <a:ext uri="{FF2B5EF4-FFF2-40B4-BE49-F238E27FC236}">
                <a16:creationId xmlns:a16="http://schemas.microsoft.com/office/drawing/2014/main" id="{8F27AC8E-13BF-0879-0237-B24AB56EFE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23878" y="2533476"/>
            <a:ext cx="4491820" cy="344783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000"/>
              <a:t>OpenSource personal project:</a:t>
            </a:r>
          </a:p>
          <a:p>
            <a:pPr marL="0" indent="0">
              <a:buNone/>
            </a:pPr>
            <a:endParaRPr lang="en-US" sz="2000"/>
          </a:p>
          <a:p>
            <a:pPr marL="0" indent="0">
              <a:buNone/>
            </a:pPr>
            <a:r>
              <a:rPr lang="en-US" sz="2000">
                <a:hlinkClick r:id="rId3"/>
              </a:rPr>
              <a:t>morousg/cvGPUSpeedup: A faster implementation of OpenCV-CUDA that uses OpenCV objects, and more! (github.com)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132103280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8B50FA9-DEC6-C798-C17D-0D9D45D99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GPU kernel libraries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8B88380-9108-3F15-EFE1-5B27375EF7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The inference image preprocessing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The image processing pipeline</a:t>
            </a:r>
          </a:p>
        </p:txBody>
      </p:sp>
      <p:pic>
        <p:nvPicPr>
          <p:cNvPr id="30" name="Imagen 29">
            <a:extLst>
              <a:ext uri="{FF2B5EF4-FFF2-40B4-BE49-F238E27FC236}">
                <a16:creationId xmlns:a16="http://schemas.microsoft.com/office/drawing/2014/main" id="{994A1BB8-94C6-7A49-AA95-B427A615BF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7859" y="4483601"/>
            <a:ext cx="4074547" cy="1955363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DD5E8B68-CE00-DD6C-0C5B-4B12415260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105" t="25022" r="15352" b="-1249"/>
          <a:stretch/>
        </p:blipFill>
        <p:spPr>
          <a:xfrm>
            <a:off x="6923628" y="1322346"/>
            <a:ext cx="4546262" cy="2678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61906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6B872F-2E2B-A3CD-8BBD-348118BBD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GPU kernel libraries: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FCFD8CA-A82C-A029-AC7B-DCD397423B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AI team uses OpenCV-CUDA -&gt; extremely memory bound kernels</a:t>
            </a:r>
          </a:p>
          <a:p>
            <a:r>
              <a:rPr lang="en-US"/>
              <a:t>Many small independent and dependent kernels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D7677F8-CA75-9914-4E40-D49345B63D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105" t="25022" r="15352" b="-1249"/>
          <a:stretch/>
        </p:blipFill>
        <p:spPr>
          <a:xfrm>
            <a:off x="3075784" y="2933466"/>
            <a:ext cx="6040432" cy="3559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17433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25ABBF8-B32F-C055-ED10-6AB2A4A3B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GPU kernel libraries: Horizontal Fusion</a:t>
            </a:r>
          </a:p>
        </p:txBody>
      </p:sp>
      <p:pic>
        <p:nvPicPr>
          <p:cNvPr id="63" name="Imagen 62">
            <a:extLst>
              <a:ext uri="{FF2B5EF4-FFF2-40B4-BE49-F238E27FC236}">
                <a16:creationId xmlns:a16="http://schemas.microsoft.com/office/drawing/2014/main" id="{3D556803-0A57-2D34-036D-4D7D93713A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732" y="1632499"/>
            <a:ext cx="10691068" cy="4802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13536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5" name="Rectangle 2054">
            <a:extLst>
              <a:ext uri="{FF2B5EF4-FFF2-40B4-BE49-F238E27FC236}">
                <a16:creationId xmlns:a16="http://schemas.microsoft.com/office/drawing/2014/main" id="{BA79A7CF-01AF-4178-9369-94E0C90EB0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70632B2-9CA0-DBB6-C9BD-AB834E8CA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7909" y="2023110"/>
            <a:ext cx="2469624" cy="28460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GPU kernel libraries: Vertical Fusion</a:t>
            </a:r>
          </a:p>
        </p:txBody>
      </p:sp>
      <p:sp>
        <p:nvSpPr>
          <p:cNvPr id="2057" name="Rectangle 2056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433973" y="-827233"/>
            <a:ext cx="1715478" cy="85834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59" name="Rectangle 2058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2085" y="664308"/>
            <a:ext cx="8082632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F6C3A23-6A77-678F-66A6-57352F062B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5238" y="972759"/>
            <a:ext cx="7608304" cy="4983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61" name="Rectangle 2060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950447" y="3392097"/>
            <a:ext cx="1719072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39284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A5C9540-D710-9FC8-6D32-240CDDC5741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b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50AB553-2A96-4A92-96F2-93548E096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">
                <a:schemeClr val="bg2">
                  <a:alpha val="68000"/>
                </a:schemeClr>
              </a:gs>
              <a:gs pos="85000">
                <a:schemeClr val="bg2">
                  <a:alpha val="97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AD4B190-2E21-5B41-F349-6D35DA693B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/>
              <a:t>GPU kernel libraries: Fusion</a:t>
            </a:r>
          </a:p>
        </p:txBody>
      </p:sp>
      <p:graphicFrame>
        <p:nvGraphicFramePr>
          <p:cNvPr id="5" name="Marcador de contenido 2">
            <a:extLst>
              <a:ext uri="{FF2B5EF4-FFF2-40B4-BE49-F238E27FC236}">
                <a16:creationId xmlns:a16="http://schemas.microsoft.com/office/drawing/2014/main" id="{A2F00BBE-840D-C2F6-9900-3880CA528BE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40809290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0441349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4B2F479-342E-DE40-8FCC-73193FEDF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Main story: 2008 approach 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9F8744AE-7909-F7B9-EDC1-6156AB1967C1}"/>
              </a:ext>
            </a:extLst>
          </p:cNvPr>
          <p:cNvSpPr/>
          <p:nvPr/>
        </p:nvSpPr>
        <p:spPr>
          <a:xfrm>
            <a:off x="1323607" y="3207979"/>
            <a:ext cx="3268602" cy="151557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>
                <a:solidFill>
                  <a:sysClr val="windowText" lastClr="000000"/>
                </a:solidFill>
              </a:rPr>
              <a:t>CPU application</a:t>
            </a:r>
          </a:p>
        </p:txBody>
      </p:sp>
      <p:sp>
        <p:nvSpPr>
          <p:cNvPr id="5" name="Flecha: a la derecha 4">
            <a:extLst>
              <a:ext uri="{FF2B5EF4-FFF2-40B4-BE49-F238E27FC236}">
                <a16:creationId xmlns:a16="http://schemas.microsoft.com/office/drawing/2014/main" id="{EEFE6305-039E-57F1-6E79-342FF7139DEE}"/>
              </a:ext>
            </a:extLst>
          </p:cNvPr>
          <p:cNvSpPr/>
          <p:nvPr/>
        </p:nvSpPr>
        <p:spPr>
          <a:xfrm>
            <a:off x="5684267" y="3965767"/>
            <a:ext cx="823465" cy="505194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D0A2FFE3-C58E-D997-4CFF-D3A9F120D710}"/>
              </a:ext>
            </a:extLst>
          </p:cNvPr>
          <p:cNvSpPr/>
          <p:nvPr/>
        </p:nvSpPr>
        <p:spPr>
          <a:xfrm>
            <a:off x="7599791" y="3207978"/>
            <a:ext cx="3268602" cy="151557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>
                <a:solidFill>
                  <a:sysClr val="windowText" lastClr="000000"/>
                </a:solidFill>
              </a:rPr>
              <a:t>GPU application</a:t>
            </a:r>
          </a:p>
        </p:txBody>
      </p:sp>
      <p:pic>
        <p:nvPicPr>
          <p:cNvPr id="7" name="Imagen 6" descr="Imagen que contiene tabla&#10;&#10;Descripción generada automáticamente">
            <a:extLst>
              <a:ext uri="{FF2B5EF4-FFF2-40B4-BE49-F238E27FC236}">
                <a16:creationId xmlns:a16="http://schemas.microsoft.com/office/drawing/2014/main" id="{BDFD1C19-6BC6-42C4-F9B1-3E2160DCA1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465595" y="2531019"/>
            <a:ext cx="1260808" cy="1202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58420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Una luz verde&#10;&#10;Descripción generada automáticamente con confianza baja">
            <a:extLst>
              <a:ext uri="{FF2B5EF4-FFF2-40B4-BE49-F238E27FC236}">
                <a16:creationId xmlns:a16="http://schemas.microsoft.com/office/drawing/2014/main" id="{227F8AC1-5A24-3F3D-9862-F74CBC18FED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15279" b="45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B50AB553-2A96-4A92-96F2-93548E096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">
                <a:schemeClr val="bg2">
                  <a:alpha val="68000"/>
                </a:schemeClr>
              </a:gs>
              <a:gs pos="85000">
                <a:schemeClr val="bg2">
                  <a:alpha val="97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357CF56-670B-3006-5E1E-55EB4ECEE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/>
              <a:t>GPU kernel libraries: novel concepts implemented in cvGPUSpeedup library</a:t>
            </a:r>
          </a:p>
        </p:txBody>
      </p:sp>
      <p:graphicFrame>
        <p:nvGraphicFramePr>
          <p:cNvPr id="13" name="Marcador de contenido 2">
            <a:extLst>
              <a:ext uri="{FF2B5EF4-FFF2-40B4-BE49-F238E27FC236}">
                <a16:creationId xmlns:a16="http://schemas.microsoft.com/office/drawing/2014/main" id="{E042EF93-41D6-AB3B-EFC9-75EE6F167D4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10637488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63376665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DDBB197-D710-4A4F-A9CA-FD2177498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75D1CFA-2CDB-4B64-BD9F-85744E8DA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03DC893-5081-BC43-AA68-3CDE8F7F3F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802955"/>
            <a:ext cx="4977976" cy="1454051"/>
          </a:xfrm>
        </p:spPr>
        <p:txBody>
          <a:bodyPr>
            <a:normAutofit/>
          </a:bodyPr>
          <a:lstStyle/>
          <a:p>
            <a:r>
              <a:rPr lang="en-US" sz="3600">
                <a:solidFill>
                  <a:schemeClr val="tx2"/>
                </a:solidFill>
              </a:rPr>
              <a:t>GPU kernel libraries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AD093E0-DF2C-C23A-B417-7215078839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2421682"/>
            <a:ext cx="4977578" cy="3639289"/>
          </a:xfrm>
        </p:spPr>
        <p:txBody>
          <a:bodyPr anchor="ctr">
            <a:normAutofit/>
          </a:bodyPr>
          <a:lstStyle/>
          <a:p>
            <a:r>
              <a:rPr lang="en-US" sz="1800" b="1">
                <a:solidFill>
                  <a:schemeClr val="tx2"/>
                </a:solidFill>
              </a:rPr>
              <a:t>Typical approach for Vertical Fusion:</a:t>
            </a:r>
          </a:p>
          <a:p>
            <a:pPr lvl="1"/>
            <a:r>
              <a:rPr lang="en-US" sz="1800">
                <a:solidFill>
                  <a:schemeClr val="tx2"/>
                </a:solidFill>
              </a:rPr>
              <a:t>Library defines a set of Vertically Fused Kernels (__global__ functions)</a:t>
            </a:r>
          </a:p>
          <a:p>
            <a:pPr lvl="1"/>
            <a:r>
              <a:rPr lang="en-US" sz="1800">
                <a:solidFill>
                  <a:schemeClr val="tx2"/>
                </a:solidFill>
              </a:rPr>
              <a:t>Explicitly chosen by the user </a:t>
            </a:r>
          </a:p>
          <a:p>
            <a:pPr lvl="1"/>
            <a:r>
              <a:rPr lang="en-US" sz="1800">
                <a:solidFill>
                  <a:schemeClr val="tx2"/>
                </a:solidFill>
              </a:rPr>
              <a:t>Implicitly chosen by a runtime </a:t>
            </a:r>
          </a:p>
          <a:p>
            <a:r>
              <a:rPr lang="en-US" sz="1800" b="1">
                <a:solidFill>
                  <a:schemeClr val="tx2"/>
                </a:solidFill>
              </a:rPr>
              <a:t>Our proposal:</a:t>
            </a:r>
          </a:p>
          <a:p>
            <a:pPr lvl="1"/>
            <a:r>
              <a:rPr lang="en-US" sz="1800">
                <a:solidFill>
                  <a:schemeClr val="tx2"/>
                </a:solidFill>
              </a:rPr>
              <a:t>The library provides a set of fusionable __device__ functions</a:t>
            </a:r>
          </a:p>
          <a:p>
            <a:pPr lvl="1"/>
            <a:r>
              <a:rPr lang="en-US" sz="1800">
                <a:solidFill>
                  <a:schemeClr val="tx2"/>
                </a:solidFill>
              </a:rPr>
              <a:t>The final user, defines the chain of functions that go into the kernel, </a:t>
            </a:r>
            <a:r>
              <a:rPr lang="en-US" sz="1800" b="1">
                <a:solidFill>
                  <a:schemeClr val="tx2"/>
                </a:solidFill>
              </a:rPr>
              <a:t>without knowing it</a:t>
            </a:r>
            <a:r>
              <a:rPr lang="en-US" sz="1800">
                <a:solidFill>
                  <a:schemeClr val="tx2"/>
                </a:solidFill>
              </a:rPr>
              <a:t>.</a:t>
            </a:r>
          </a:p>
          <a:p>
            <a:pPr lvl="1"/>
            <a:r>
              <a:rPr lang="en-US" sz="1800">
                <a:solidFill>
                  <a:schemeClr val="tx2"/>
                </a:solidFill>
              </a:rPr>
              <a:t>We call this </a:t>
            </a:r>
            <a:r>
              <a:rPr lang="en-US" sz="1800" b="1">
                <a:solidFill>
                  <a:schemeClr val="tx2"/>
                </a:solidFill>
              </a:rPr>
              <a:t>Generic Vertical Fusion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5EE5136-01F1-466C-962D-BA9B4C6757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369897" y="0"/>
            <a:ext cx="5822103" cy="6685267"/>
            <a:chOff x="6357228" y="0"/>
            <a:chExt cx="5822103" cy="6685267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11D3AD4-AF9B-4EB5-8C7B-C45D173B4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57228" y="0"/>
              <a:ext cx="5822102" cy="6685267"/>
            </a:xfrm>
            <a:custGeom>
              <a:avLst/>
              <a:gdLst>
                <a:gd name="connsiteX0" fmla="*/ 2605444 w 5822102"/>
                <a:gd name="connsiteY0" fmla="*/ 0 h 6685267"/>
                <a:gd name="connsiteX1" fmla="*/ 4757391 w 5822102"/>
                <a:gd name="connsiteY1" fmla="*/ 0 h 6685267"/>
                <a:gd name="connsiteX2" fmla="*/ 4913680 w 5822102"/>
                <a:gd name="connsiteY2" fmla="*/ 56274 h 6685267"/>
                <a:gd name="connsiteX3" fmla="*/ 5376238 w 5822102"/>
                <a:gd name="connsiteY3" fmla="*/ 282027 h 6685267"/>
                <a:gd name="connsiteX4" fmla="*/ 5658024 w 5822102"/>
                <a:gd name="connsiteY4" fmla="*/ 471014 h 6685267"/>
                <a:gd name="connsiteX5" fmla="*/ 5822102 w 5822102"/>
                <a:gd name="connsiteY5" fmla="*/ 609109 h 6685267"/>
                <a:gd name="connsiteX6" fmla="*/ 5822102 w 5822102"/>
                <a:gd name="connsiteY6" fmla="*/ 760697 h 6685267"/>
                <a:gd name="connsiteX7" fmla="*/ 5707785 w 5822102"/>
                <a:gd name="connsiteY7" fmla="*/ 666601 h 6685267"/>
                <a:gd name="connsiteX8" fmla="*/ 5577306 w 5822102"/>
                <a:gd name="connsiteY8" fmla="*/ 571666 h 6685267"/>
                <a:gd name="connsiteX9" fmla="*/ 5298630 w 5822102"/>
                <a:gd name="connsiteY9" fmla="*/ 407449 h 6685267"/>
                <a:gd name="connsiteX10" fmla="*/ 4690768 w 5822102"/>
                <a:gd name="connsiteY10" fmla="*/ 184979 h 6685267"/>
                <a:gd name="connsiteX11" fmla="*/ 4048577 w 5822102"/>
                <a:gd name="connsiteY11" fmla="*/ 99280 h 6685267"/>
                <a:gd name="connsiteX12" fmla="*/ 3405404 w 5822102"/>
                <a:gd name="connsiteY12" fmla="*/ 131937 h 6685267"/>
                <a:gd name="connsiteX13" fmla="*/ 3089702 w 5822102"/>
                <a:gd name="connsiteY13" fmla="*/ 190190 h 6685267"/>
                <a:gd name="connsiteX14" fmla="*/ 2780132 w 5822102"/>
                <a:gd name="connsiteY14" fmla="*/ 273457 h 6685267"/>
                <a:gd name="connsiteX15" fmla="*/ 2478040 w 5822102"/>
                <a:gd name="connsiteY15" fmla="*/ 379654 h 6685267"/>
                <a:gd name="connsiteX16" fmla="*/ 2184897 w 5822102"/>
                <a:gd name="connsiteY16" fmla="*/ 507972 h 6685267"/>
                <a:gd name="connsiteX17" fmla="*/ 1629141 w 5822102"/>
                <a:gd name="connsiteY17" fmla="*/ 823205 h 6685267"/>
                <a:gd name="connsiteX18" fmla="*/ 1497711 w 5822102"/>
                <a:gd name="connsiteY18" fmla="*/ 914000 h 6685267"/>
                <a:gd name="connsiteX19" fmla="*/ 1433099 w 5822102"/>
                <a:gd name="connsiteY19" fmla="*/ 960903 h 6685267"/>
                <a:gd name="connsiteX20" fmla="*/ 1369346 w 5822102"/>
                <a:gd name="connsiteY20" fmla="*/ 1008963 h 6685267"/>
                <a:gd name="connsiteX21" fmla="*/ 1123406 w 5822102"/>
                <a:gd name="connsiteY21" fmla="*/ 1212905 h 6685267"/>
                <a:gd name="connsiteX22" fmla="*/ 684367 w 5822102"/>
                <a:gd name="connsiteY22" fmla="*/ 1675564 h 6685267"/>
                <a:gd name="connsiteX23" fmla="*/ 497153 w 5822102"/>
                <a:gd name="connsiteY23" fmla="*/ 1933588 h 6685267"/>
                <a:gd name="connsiteX24" fmla="*/ 337770 w 5822102"/>
                <a:gd name="connsiteY24" fmla="*/ 2208983 h 6685267"/>
                <a:gd name="connsiteX25" fmla="*/ 302461 w 5822102"/>
                <a:gd name="connsiteY25" fmla="*/ 2280207 h 6685267"/>
                <a:gd name="connsiteX26" fmla="*/ 285296 w 5822102"/>
                <a:gd name="connsiteY26" fmla="*/ 2316107 h 6685267"/>
                <a:gd name="connsiteX27" fmla="*/ 268991 w 5822102"/>
                <a:gd name="connsiteY27" fmla="*/ 2352355 h 6685267"/>
                <a:gd name="connsiteX28" fmla="*/ 237849 w 5822102"/>
                <a:gd name="connsiteY28" fmla="*/ 2425432 h 6685267"/>
                <a:gd name="connsiteX29" fmla="*/ 208670 w 5822102"/>
                <a:gd name="connsiteY29" fmla="*/ 2499319 h 6685267"/>
                <a:gd name="connsiteX30" fmla="*/ 113775 w 5822102"/>
                <a:gd name="connsiteY30" fmla="*/ 2801929 h 6685267"/>
                <a:gd name="connsiteX31" fmla="*/ 36781 w 5822102"/>
                <a:gd name="connsiteY31" fmla="*/ 3428922 h 6685267"/>
                <a:gd name="connsiteX32" fmla="*/ 69148 w 5822102"/>
                <a:gd name="connsiteY32" fmla="*/ 3741955 h 6685267"/>
                <a:gd name="connsiteX33" fmla="*/ 167966 w 5822102"/>
                <a:gd name="connsiteY33" fmla="*/ 4041323 h 6685267"/>
                <a:gd name="connsiteX34" fmla="*/ 202049 w 5822102"/>
                <a:gd name="connsiteY34" fmla="*/ 4112894 h 6685267"/>
                <a:gd name="connsiteX35" fmla="*/ 239933 w 5822102"/>
                <a:gd name="connsiteY35" fmla="*/ 4182843 h 6685267"/>
                <a:gd name="connsiteX36" fmla="*/ 323916 w 5822102"/>
                <a:gd name="connsiteY36" fmla="*/ 4318456 h 6685267"/>
                <a:gd name="connsiteX37" fmla="*/ 416604 w 5822102"/>
                <a:gd name="connsiteY37" fmla="*/ 4449436 h 6685267"/>
                <a:gd name="connsiteX38" fmla="*/ 515911 w 5822102"/>
                <a:gd name="connsiteY38" fmla="*/ 4576711 h 6685267"/>
                <a:gd name="connsiteX39" fmla="*/ 722619 w 5822102"/>
                <a:gd name="connsiteY39" fmla="*/ 4828482 h 6685267"/>
                <a:gd name="connsiteX40" fmla="*/ 825972 w 5822102"/>
                <a:gd name="connsiteY40" fmla="*/ 4956104 h 6685267"/>
                <a:gd name="connsiteX41" fmla="*/ 926506 w 5822102"/>
                <a:gd name="connsiteY41" fmla="*/ 5085347 h 6685267"/>
                <a:gd name="connsiteX42" fmla="*/ 1027040 w 5822102"/>
                <a:gd name="connsiteY42" fmla="*/ 5210191 h 6685267"/>
                <a:gd name="connsiteX43" fmla="*/ 1132110 w 5822102"/>
                <a:gd name="connsiteY43" fmla="*/ 5330748 h 6685267"/>
                <a:gd name="connsiteX44" fmla="*/ 1354880 w 5822102"/>
                <a:gd name="connsiteY44" fmla="*/ 5558083 h 6685267"/>
                <a:gd name="connsiteX45" fmla="*/ 1855220 w 5822102"/>
                <a:gd name="connsiteY45" fmla="*/ 5937591 h 6685267"/>
                <a:gd name="connsiteX46" fmla="*/ 2131810 w 5822102"/>
                <a:gd name="connsiteY46" fmla="*/ 6080268 h 6685267"/>
                <a:gd name="connsiteX47" fmla="*/ 2423726 w 5822102"/>
                <a:gd name="connsiteY47" fmla="*/ 6188087 h 6685267"/>
                <a:gd name="connsiteX48" fmla="*/ 2727780 w 5822102"/>
                <a:gd name="connsiteY48" fmla="*/ 6262552 h 6685267"/>
                <a:gd name="connsiteX49" fmla="*/ 3041276 w 5822102"/>
                <a:gd name="connsiteY49" fmla="*/ 6304245 h 6685267"/>
                <a:gd name="connsiteX50" fmla="*/ 3360532 w 5822102"/>
                <a:gd name="connsiteY50" fmla="*/ 6317331 h 6685267"/>
                <a:gd name="connsiteX51" fmla="*/ 3439855 w 5822102"/>
                <a:gd name="connsiteY51" fmla="*/ 6316751 h 6685267"/>
                <a:gd name="connsiteX52" fmla="*/ 3478721 w 5822102"/>
                <a:gd name="connsiteY52" fmla="*/ 6315826 h 6685267"/>
                <a:gd name="connsiteX53" fmla="*/ 3517463 w 5822102"/>
                <a:gd name="connsiteY53" fmla="*/ 6313971 h 6685267"/>
                <a:gd name="connsiteX54" fmla="*/ 3671452 w 5822102"/>
                <a:gd name="connsiteY54" fmla="*/ 6301233 h 6685267"/>
                <a:gd name="connsiteX55" fmla="*/ 4265460 w 5822102"/>
                <a:gd name="connsiteY55" fmla="*/ 6149638 h 6685267"/>
                <a:gd name="connsiteX56" fmla="*/ 4546587 w 5822102"/>
                <a:gd name="connsiteY56" fmla="*/ 6018079 h 6685267"/>
                <a:gd name="connsiteX57" fmla="*/ 4818030 w 5822102"/>
                <a:gd name="connsiteY57" fmla="*/ 5858029 h 6685267"/>
                <a:gd name="connsiteX58" fmla="*/ 5081870 w 5822102"/>
                <a:gd name="connsiteY58" fmla="*/ 5676903 h 6685267"/>
                <a:gd name="connsiteX59" fmla="*/ 5212073 w 5822102"/>
                <a:gd name="connsiteY59" fmla="*/ 5581013 h 6685267"/>
                <a:gd name="connsiteX60" fmla="*/ 5343625 w 5822102"/>
                <a:gd name="connsiteY60" fmla="*/ 5481533 h 6685267"/>
                <a:gd name="connsiteX61" fmla="*/ 5610378 w 5822102"/>
                <a:gd name="connsiteY61" fmla="*/ 5284425 h 6685267"/>
                <a:gd name="connsiteX62" fmla="*/ 5822102 w 5822102"/>
                <a:gd name="connsiteY62" fmla="*/ 5126414 h 6685267"/>
                <a:gd name="connsiteX63" fmla="*/ 5822102 w 5822102"/>
                <a:gd name="connsiteY63" fmla="*/ 5556641 h 6685267"/>
                <a:gd name="connsiteX64" fmla="*/ 5576325 w 5822102"/>
                <a:gd name="connsiteY64" fmla="*/ 5749979 h 6685267"/>
                <a:gd name="connsiteX65" fmla="*/ 5447715 w 5822102"/>
                <a:gd name="connsiteY65" fmla="*/ 5852818 h 6685267"/>
                <a:gd name="connsiteX66" fmla="*/ 5315059 w 5822102"/>
                <a:gd name="connsiteY66" fmla="*/ 5956236 h 6685267"/>
                <a:gd name="connsiteX67" fmla="*/ 5038468 w 5822102"/>
                <a:gd name="connsiteY67" fmla="*/ 6155776 h 6685267"/>
                <a:gd name="connsiteX68" fmla="*/ 4741892 w 5822102"/>
                <a:gd name="connsiteY68" fmla="*/ 6338292 h 6685267"/>
                <a:gd name="connsiteX69" fmla="*/ 4420920 w 5822102"/>
                <a:gd name="connsiteY69" fmla="*/ 6492203 h 6685267"/>
                <a:gd name="connsiteX70" fmla="*/ 3717672 w 5822102"/>
                <a:gd name="connsiteY70" fmla="*/ 6670434 h 6685267"/>
                <a:gd name="connsiteX71" fmla="*/ 3535853 w 5822102"/>
                <a:gd name="connsiteY71" fmla="*/ 6683289 h 6685267"/>
                <a:gd name="connsiteX72" fmla="*/ 3490367 w 5822102"/>
                <a:gd name="connsiteY72" fmla="*/ 6684910 h 6685267"/>
                <a:gd name="connsiteX73" fmla="*/ 3445005 w 5822102"/>
                <a:gd name="connsiteY73" fmla="*/ 6685142 h 6685267"/>
                <a:gd name="connsiteX74" fmla="*/ 3355872 w 5822102"/>
                <a:gd name="connsiteY74" fmla="*/ 6684100 h 6685267"/>
                <a:gd name="connsiteX75" fmla="*/ 3179203 w 5822102"/>
                <a:gd name="connsiteY75" fmla="*/ 6677150 h 6685267"/>
                <a:gd name="connsiteX76" fmla="*/ 3002410 w 5822102"/>
                <a:gd name="connsiteY76" fmla="*/ 6661169 h 6685267"/>
                <a:gd name="connsiteX77" fmla="*/ 2650296 w 5822102"/>
                <a:gd name="connsiteY77" fmla="*/ 6604191 h 6685267"/>
                <a:gd name="connsiteX78" fmla="*/ 2306028 w 5822102"/>
                <a:gd name="connsiteY78" fmla="*/ 6505869 h 6685267"/>
                <a:gd name="connsiteX79" fmla="*/ 1978803 w 5822102"/>
                <a:gd name="connsiteY79" fmla="*/ 6363307 h 6685267"/>
                <a:gd name="connsiteX80" fmla="*/ 1678428 w 5822102"/>
                <a:gd name="connsiteY80" fmla="*/ 6177779 h 6685267"/>
                <a:gd name="connsiteX81" fmla="*/ 1175880 w 5822102"/>
                <a:gd name="connsiteY81" fmla="*/ 5710373 h 6685267"/>
                <a:gd name="connsiteX82" fmla="*/ 971502 w 5822102"/>
                <a:gd name="connsiteY82" fmla="*/ 5445399 h 6685267"/>
                <a:gd name="connsiteX83" fmla="*/ 790909 w 5822102"/>
                <a:gd name="connsiteY83" fmla="*/ 5169078 h 6685267"/>
                <a:gd name="connsiteX84" fmla="*/ 706680 w 5822102"/>
                <a:gd name="connsiteY84" fmla="*/ 5031959 h 6685267"/>
                <a:gd name="connsiteX85" fmla="*/ 619143 w 5822102"/>
                <a:gd name="connsiteY85" fmla="*/ 4897157 h 6685267"/>
                <a:gd name="connsiteX86" fmla="*/ 436465 w 5822102"/>
                <a:gd name="connsiteY86" fmla="*/ 4628710 h 6685267"/>
                <a:gd name="connsiteX87" fmla="*/ 347088 w 5822102"/>
                <a:gd name="connsiteY87" fmla="*/ 4492171 h 6685267"/>
                <a:gd name="connsiteX88" fmla="*/ 262001 w 5822102"/>
                <a:gd name="connsiteY88" fmla="*/ 4352619 h 6685267"/>
                <a:gd name="connsiteX89" fmla="*/ 118679 w 5822102"/>
                <a:gd name="connsiteY89" fmla="*/ 4059853 h 6685267"/>
                <a:gd name="connsiteX90" fmla="*/ 28322 w 5822102"/>
                <a:gd name="connsiteY90" fmla="*/ 3749136 h 6685267"/>
                <a:gd name="connsiteX91" fmla="*/ 0 w 5822102"/>
                <a:gd name="connsiteY91" fmla="*/ 3428922 h 6685267"/>
                <a:gd name="connsiteX92" fmla="*/ 253052 w 5822102"/>
                <a:gd name="connsiteY92" fmla="*/ 2174356 h 6685267"/>
                <a:gd name="connsiteX93" fmla="*/ 389141 w 5822102"/>
                <a:gd name="connsiteY93" fmla="*/ 1877652 h 6685267"/>
                <a:gd name="connsiteX94" fmla="*/ 552079 w 5822102"/>
                <a:gd name="connsiteY94" fmla="*/ 1591834 h 6685267"/>
                <a:gd name="connsiteX95" fmla="*/ 954950 w 5822102"/>
                <a:gd name="connsiteY95" fmla="*/ 1061773 h 6685267"/>
                <a:gd name="connsiteX96" fmla="*/ 1192922 w 5822102"/>
                <a:gd name="connsiteY96" fmla="*/ 822626 h 6685267"/>
                <a:gd name="connsiteX97" fmla="*/ 1255939 w 5822102"/>
                <a:gd name="connsiteY97" fmla="*/ 765880 h 6685267"/>
                <a:gd name="connsiteX98" fmla="*/ 1320183 w 5822102"/>
                <a:gd name="connsiteY98" fmla="*/ 710291 h 6685267"/>
                <a:gd name="connsiteX99" fmla="*/ 1452961 w 5822102"/>
                <a:gd name="connsiteY99" fmla="*/ 603514 h 6685267"/>
                <a:gd name="connsiteX100" fmla="*/ 2033360 w 5822102"/>
                <a:gd name="connsiteY100" fmla="*/ 235818 h 6685267"/>
                <a:gd name="connsiteX101" fmla="*/ 2512513 w 5822102"/>
                <a:gd name="connsiteY101" fmla="*/ 30012 h 6685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5822102" h="6685267">
                  <a:moveTo>
                    <a:pt x="2605444" y="0"/>
                  </a:moveTo>
                  <a:lnTo>
                    <a:pt x="4757391" y="0"/>
                  </a:lnTo>
                  <a:lnTo>
                    <a:pt x="4913680" y="56274"/>
                  </a:lnTo>
                  <a:cubicBezTo>
                    <a:pt x="5074659" y="119278"/>
                    <a:pt x="5229483" y="195083"/>
                    <a:pt x="5376238" y="282027"/>
                  </a:cubicBezTo>
                  <a:cubicBezTo>
                    <a:pt x="5474014" y="340105"/>
                    <a:pt x="5568080" y="403280"/>
                    <a:pt x="5658024" y="471014"/>
                  </a:cubicBezTo>
                  <a:lnTo>
                    <a:pt x="5822102" y="609109"/>
                  </a:lnTo>
                  <a:lnTo>
                    <a:pt x="5822102" y="760697"/>
                  </a:lnTo>
                  <a:lnTo>
                    <a:pt x="5707785" y="666601"/>
                  </a:lnTo>
                  <a:cubicBezTo>
                    <a:pt x="5665273" y="633682"/>
                    <a:pt x="5621749" y="602008"/>
                    <a:pt x="5577306" y="571666"/>
                  </a:cubicBezTo>
                  <a:cubicBezTo>
                    <a:pt x="5487929" y="511562"/>
                    <a:pt x="5395118" y="456089"/>
                    <a:pt x="5298630" y="407449"/>
                  </a:cubicBezTo>
                  <a:cubicBezTo>
                    <a:pt x="5106266" y="309010"/>
                    <a:pt x="4901153" y="235355"/>
                    <a:pt x="4690768" y="184979"/>
                  </a:cubicBezTo>
                  <a:cubicBezTo>
                    <a:pt x="4480382" y="134486"/>
                    <a:pt x="4264724" y="106807"/>
                    <a:pt x="4048577" y="99280"/>
                  </a:cubicBezTo>
                  <a:cubicBezTo>
                    <a:pt x="3832182" y="90709"/>
                    <a:pt x="3617997" y="102290"/>
                    <a:pt x="3405404" y="131937"/>
                  </a:cubicBezTo>
                  <a:cubicBezTo>
                    <a:pt x="3299353" y="147340"/>
                    <a:pt x="3193915" y="166449"/>
                    <a:pt x="3089702" y="190190"/>
                  </a:cubicBezTo>
                  <a:cubicBezTo>
                    <a:pt x="2985491" y="214278"/>
                    <a:pt x="2882137" y="241725"/>
                    <a:pt x="2780132" y="273457"/>
                  </a:cubicBezTo>
                  <a:cubicBezTo>
                    <a:pt x="2678126" y="305073"/>
                    <a:pt x="2577348" y="340510"/>
                    <a:pt x="2478040" y="379654"/>
                  </a:cubicBezTo>
                  <a:cubicBezTo>
                    <a:pt x="2378854" y="418914"/>
                    <a:pt x="2281017" y="461763"/>
                    <a:pt x="2184897" y="507972"/>
                  </a:cubicBezTo>
                  <a:cubicBezTo>
                    <a:pt x="1992657" y="600271"/>
                    <a:pt x="1806791" y="705542"/>
                    <a:pt x="1629141" y="823205"/>
                  </a:cubicBezTo>
                  <a:cubicBezTo>
                    <a:pt x="1584882" y="852736"/>
                    <a:pt x="1540745" y="882731"/>
                    <a:pt x="1497711" y="914000"/>
                  </a:cubicBezTo>
                  <a:cubicBezTo>
                    <a:pt x="1475888" y="929286"/>
                    <a:pt x="1454555" y="945153"/>
                    <a:pt x="1433099" y="960903"/>
                  </a:cubicBezTo>
                  <a:cubicBezTo>
                    <a:pt x="1411521" y="976537"/>
                    <a:pt x="1390311" y="992634"/>
                    <a:pt x="1369346" y="1008963"/>
                  </a:cubicBezTo>
                  <a:cubicBezTo>
                    <a:pt x="1285119" y="1074165"/>
                    <a:pt x="1202730" y="1141797"/>
                    <a:pt x="1123406" y="1212905"/>
                  </a:cubicBezTo>
                  <a:cubicBezTo>
                    <a:pt x="964391" y="1354656"/>
                    <a:pt x="816900" y="1509261"/>
                    <a:pt x="684367" y="1675564"/>
                  </a:cubicBezTo>
                  <a:cubicBezTo>
                    <a:pt x="618161" y="1758716"/>
                    <a:pt x="555512" y="1844763"/>
                    <a:pt x="497153" y="1933588"/>
                  </a:cubicBezTo>
                  <a:cubicBezTo>
                    <a:pt x="439775" y="2022877"/>
                    <a:pt x="385584" y="2114367"/>
                    <a:pt x="337770" y="2208983"/>
                  </a:cubicBezTo>
                  <a:cubicBezTo>
                    <a:pt x="325388" y="2232493"/>
                    <a:pt x="313862" y="2256349"/>
                    <a:pt x="302461" y="2280207"/>
                  </a:cubicBezTo>
                  <a:lnTo>
                    <a:pt x="285296" y="2316107"/>
                  </a:lnTo>
                  <a:lnTo>
                    <a:pt x="268991" y="2352355"/>
                  </a:lnTo>
                  <a:cubicBezTo>
                    <a:pt x="258324" y="2376560"/>
                    <a:pt x="247535" y="2400764"/>
                    <a:pt x="237849" y="2425432"/>
                  </a:cubicBezTo>
                  <a:cubicBezTo>
                    <a:pt x="228163" y="2450099"/>
                    <a:pt x="217498" y="2474419"/>
                    <a:pt x="208670" y="2499319"/>
                  </a:cubicBezTo>
                  <a:cubicBezTo>
                    <a:pt x="170909" y="2598219"/>
                    <a:pt x="138908" y="2699206"/>
                    <a:pt x="113775" y="2801929"/>
                  </a:cubicBezTo>
                  <a:cubicBezTo>
                    <a:pt x="62773" y="3006911"/>
                    <a:pt x="36659" y="3217917"/>
                    <a:pt x="36781" y="3428922"/>
                  </a:cubicBezTo>
                  <a:cubicBezTo>
                    <a:pt x="37394" y="3534078"/>
                    <a:pt x="47816" y="3639001"/>
                    <a:pt x="69148" y="3741955"/>
                  </a:cubicBezTo>
                  <a:cubicBezTo>
                    <a:pt x="91585" y="3844679"/>
                    <a:pt x="124074" y="3945202"/>
                    <a:pt x="167966" y="4041323"/>
                  </a:cubicBezTo>
                  <a:cubicBezTo>
                    <a:pt x="178387" y="4065528"/>
                    <a:pt x="190525" y="4089153"/>
                    <a:pt x="202049" y="4112894"/>
                  </a:cubicBezTo>
                  <a:cubicBezTo>
                    <a:pt x="214555" y="4136288"/>
                    <a:pt x="226447" y="4159912"/>
                    <a:pt x="239933" y="4182843"/>
                  </a:cubicBezTo>
                  <a:cubicBezTo>
                    <a:pt x="265680" y="4229167"/>
                    <a:pt x="294368" y="4274101"/>
                    <a:pt x="323916" y="4318456"/>
                  </a:cubicBezTo>
                  <a:cubicBezTo>
                    <a:pt x="353341" y="4362927"/>
                    <a:pt x="384849" y="4406240"/>
                    <a:pt x="416604" y="4449436"/>
                  </a:cubicBezTo>
                  <a:cubicBezTo>
                    <a:pt x="448847" y="4492286"/>
                    <a:pt x="482319" y="4534557"/>
                    <a:pt x="515911" y="4576711"/>
                  </a:cubicBezTo>
                  <a:cubicBezTo>
                    <a:pt x="583219" y="4661137"/>
                    <a:pt x="653594" y="4743825"/>
                    <a:pt x="722619" y="4828482"/>
                  </a:cubicBezTo>
                  <a:cubicBezTo>
                    <a:pt x="757315" y="4870637"/>
                    <a:pt x="791889" y="4913138"/>
                    <a:pt x="825972" y="4956104"/>
                  </a:cubicBezTo>
                  <a:cubicBezTo>
                    <a:pt x="859934" y="4998722"/>
                    <a:pt x="893649" y="5044004"/>
                    <a:pt x="926506" y="5085347"/>
                  </a:cubicBezTo>
                  <a:cubicBezTo>
                    <a:pt x="959119" y="5127734"/>
                    <a:pt x="993324" y="5168847"/>
                    <a:pt x="1027040" y="5210191"/>
                  </a:cubicBezTo>
                  <a:cubicBezTo>
                    <a:pt x="1061737" y="5250840"/>
                    <a:pt x="1096188" y="5291488"/>
                    <a:pt x="1132110" y="5330748"/>
                  </a:cubicBezTo>
                  <a:cubicBezTo>
                    <a:pt x="1203465" y="5409731"/>
                    <a:pt x="1277639" y="5485818"/>
                    <a:pt x="1354880" y="5558083"/>
                  </a:cubicBezTo>
                  <a:cubicBezTo>
                    <a:pt x="1509603" y="5702266"/>
                    <a:pt x="1676588" y="5830930"/>
                    <a:pt x="1855220" y="5937591"/>
                  </a:cubicBezTo>
                  <a:cubicBezTo>
                    <a:pt x="1944720" y="5990632"/>
                    <a:pt x="2036549" y="6039272"/>
                    <a:pt x="2131810" y="6080268"/>
                  </a:cubicBezTo>
                  <a:cubicBezTo>
                    <a:pt x="2226460" y="6122423"/>
                    <a:pt x="2324173" y="6157977"/>
                    <a:pt x="2423726" y="6188087"/>
                  </a:cubicBezTo>
                  <a:cubicBezTo>
                    <a:pt x="2523280" y="6218313"/>
                    <a:pt x="2624794" y="6242749"/>
                    <a:pt x="2727780" y="6262552"/>
                  </a:cubicBezTo>
                  <a:cubicBezTo>
                    <a:pt x="2830890" y="6282008"/>
                    <a:pt x="2935714" y="6295326"/>
                    <a:pt x="3041276" y="6304245"/>
                  </a:cubicBezTo>
                  <a:cubicBezTo>
                    <a:pt x="3146836" y="6313277"/>
                    <a:pt x="3253499" y="6317215"/>
                    <a:pt x="3360532" y="6317331"/>
                  </a:cubicBezTo>
                  <a:cubicBezTo>
                    <a:pt x="3387259" y="6317331"/>
                    <a:pt x="3414354" y="6317794"/>
                    <a:pt x="3439855" y="6316751"/>
                  </a:cubicBezTo>
                  <a:lnTo>
                    <a:pt x="3478721" y="6315826"/>
                  </a:lnTo>
                  <a:lnTo>
                    <a:pt x="3517463" y="6313971"/>
                  </a:lnTo>
                  <a:cubicBezTo>
                    <a:pt x="3569078" y="6311772"/>
                    <a:pt x="3620449" y="6306907"/>
                    <a:pt x="3671452" y="6301233"/>
                  </a:cubicBezTo>
                  <a:cubicBezTo>
                    <a:pt x="3875707" y="6277608"/>
                    <a:pt x="4074445" y="6225841"/>
                    <a:pt x="4265460" y="6149638"/>
                  </a:cubicBezTo>
                  <a:cubicBezTo>
                    <a:pt x="4361212" y="6111884"/>
                    <a:pt x="4454636" y="6067065"/>
                    <a:pt x="4546587" y="6018079"/>
                  </a:cubicBezTo>
                  <a:cubicBezTo>
                    <a:pt x="4638662" y="5969322"/>
                    <a:pt x="4729020" y="5915240"/>
                    <a:pt x="4818030" y="5858029"/>
                  </a:cubicBezTo>
                  <a:cubicBezTo>
                    <a:pt x="4907038" y="5800703"/>
                    <a:pt x="4994577" y="5739672"/>
                    <a:pt x="5081870" y="5676903"/>
                  </a:cubicBezTo>
                  <a:cubicBezTo>
                    <a:pt x="5125392" y="5645519"/>
                    <a:pt x="5168794" y="5613324"/>
                    <a:pt x="5212073" y="5581013"/>
                  </a:cubicBezTo>
                  <a:lnTo>
                    <a:pt x="5343625" y="5481533"/>
                  </a:lnTo>
                  <a:cubicBezTo>
                    <a:pt x="5432696" y="5414768"/>
                    <a:pt x="5521951" y="5349452"/>
                    <a:pt x="5610378" y="5284425"/>
                  </a:cubicBezTo>
                  <a:lnTo>
                    <a:pt x="5822102" y="5126414"/>
                  </a:lnTo>
                  <a:lnTo>
                    <a:pt x="5822102" y="5556641"/>
                  </a:lnTo>
                  <a:lnTo>
                    <a:pt x="5576325" y="5749979"/>
                  </a:lnTo>
                  <a:lnTo>
                    <a:pt x="5447715" y="5852818"/>
                  </a:lnTo>
                  <a:cubicBezTo>
                    <a:pt x="5403945" y="5887445"/>
                    <a:pt x="5359932" y="5922073"/>
                    <a:pt x="5315059" y="5956236"/>
                  </a:cubicBezTo>
                  <a:cubicBezTo>
                    <a:pt x="5225682" y="6024680"/>
                    <a:pt x="5133976" y="6091734"/>
                    <a:pt x="5038468" y="6155776"/>
                  </a:cubicBezTo>
                  <a:cubicBezTo>
                    <a:pt x="4943084" y="6219703"/>
                    <a:pt x="4845002" y="6281777"/>
                    <a:pt x="4741892" y="6338292"/>
                  </a:cubicBezTo>
                  <a:cubicBezTo>
                    <a:pt x="4638784" y="6394692"/>
                    <a:pt x="4532120" y="6447038"/>
                    <a:pt x="4420920" y="6492203"/>
                  </a:cubicBezTo>
                  <a:cubicBezTo>
                    <a:pt x="4199255" y="6583693"/>
                    <a:pt x="3959813" y="6644840"/>
                    <a:pt x="3717672" y="6670434"/>
                  </a:cubicBezTo>
                  <a:cubicBezTo>
                    <a:pt x="3657106" y="6676456"/>
                    <a:pt x="3596419" y="6681321"/>
                    <a:pt x="3535853" y="6683289"/>
                  </a:cubicBezTo>
                  <a:lnTo>
                    <a:pt x="3490367" y="6684910"/>
                  </a:lnTo>
                  <a:lnTo>
                    <a:pt x="3445005" y="6685142"/>
                  </a:lnTo>
                  <a:cubicBezTo>
                    <a:pt x="3414354" y="6685605"/>
                    <a:pt x="3385297" y="6684679"/>
                    <a:pt x="3355872" y="6684100"/>
                  </a:cubicBezTo>
                  <a:cubicBezTo>
                    <a:pt x="3297146" y="6683405"/>
                    <a:pt x="3238052" y="6680047"/>
                    <a:pt x="3179203" y="6677150"/>
                  </a:cubicBezTo>
                  <a:cubicBezTo>
                    <a:pt x="3120232" y="6672519"/>
                    <a:pt x="3061259" y="6668233"/>
                    <a:pt x="3002410" y="6661169"/>
                  </a:cubicBezTo>
                  <a:cubicBezTo>
                    <a:pt x="2884589" y="6647851"/>
                    <a:pt x="2766891" y="6629669"/>
                    <a:pt x="2650296" y="6604191"/>
                  </a:cubicBezTo>
                  <a:cubicBezTo>
                    <a:pt x="2533702" y="6578713"/>
                    <a:pt x="2418456" y="6545938"/>
                    <a:pt x="2306028" y="6505869"/>
                  </a:cubicBezTo>
                  <a:cubicBezTo>
                    <a:pt x="2193602" y="6465683"/>
                    <a:pt x="2084118" y="6417738"/>
                    <a:pt x="1978803" y="6363307"/>
                  </a:cubicBezTo>
                  <a:cubicBezTo>
                    <a:pt x="1873855" y="6308066"/>
                    <a:pt x="1773077" y="6246340"/>
                    <a:pt x="1678428" y="6177779"/>
                  </a:cubicBezTo>
                  <a:cubicBezTo>
                    <a:pt x="1488393" y="6041356"/>
                    <a:pt x="1321900" y="5881423"/>
                    <a:pt x="1175880" y="5710373"/>
                  </a:cubicBezTo>
                  <a:cubicBezTo>
                    <a:pt x="1103177" y="5624441"/>
                    <a:pt x="1035501" y="5535732"/>
                    <a:pt x="971502" y="5445399"/>
                  </a:cubicBezTo>
                  <a:cubicBezTo>
                    <a:pt x="907380" y="5355069"/>
                    <a:pt x="847550" y="5262768"/>
                    <a:pt x="790909" y="5169078"/>
                  </a:cubicBezTo>
                  <a:cubicBezTo>
                    <a:pt x="761974" y="5121712"/>
                    <a:pt x="735492" y="5077357"/>
                    <a:pt x="706680" y="5031959"/>
                  </a:cubicBezTo>
                  <a:cubicBezTo>
                    <a:pt x="678114" y="4986910"/>
                    <a:pt x="649058" y="4941860"/>
                    <a:pt x="619143" y="4897157"/>
                  </a:cubicBezTo>
                  <a:lnTo>
                    <a:pt x="436465" y="4628710"/>
                  </a:lnTo>
                  <a:cubicBezTo>
                    <a:pt x="406182" y="4583544"/>
                    <a:pt x="376267" y="4538147"/>
                    <a:pt x="347088" y="4492171"/>
                  </a:cubicBezTo>
                  <a:cubicBezTo>
                    <a:pt x="317908" y="4446194"/>
                    <a:pt x="288974" y="4400102"/>
                    <a:pt x="262001" y="4352619"/>
                  </a:cubicBezTo>
                  <a:cubicBezTo>
                    <a:pt x="207934" y="4258119"/>
                    <a:pt x="158280" y="4160840"/>
                    <a:pt x="118679" y="4059853"/>
                  </a:cubicBezTo>
                  <a:cubicBezTo>
                    <a:pt x="78343" y="3959214"/>
                    <a:pt x="48429" y="3854870"/>
                    <a:pt x="28322" y="3749136"/>
                  </a:cubicBezTo>
                  <a:cubicBezTo>
                    <a:pt x="9073" y="3643402"/>
                    <a:pt x="0" y="3536046"/>
                    <a:pt x="0" y="3428922"/>
                  </a:cubicBezTo>
                  <a:cubicBezTo>
                    <a:pt x="1594" y="3001816"/>
                    <a:pt x="89010" y="2575868"/>
                    <a:pt x="253052" y="2174356"/>
                  </a:cubicBezTo>
                  <a:cubicBezTo>
                    <a:pt x="294246" y="2074066"/>
                    <a:pt x="338873" y="1974700"/>
                    <a:pt x="389141" y="1877652"/>
                  </a:cubicBezTo>
                  <a:cubicBezTo>
                    <a:pt x="438672" y="1780256"/>
                    <a:pt x="493230" y="1684945"/>
                    <a:pt x="552079" y="1591834"/>
                  </a:cubicBezTo>
                  <a:cubicBezTo>
                    <a:pt x="669900" y="1405728"/>
                    <a:pt x="804394" y="1227729"/>
                    <a:pt x="954950" y="1061773"/>
                  </a:cubicBezTo>
                  <a:cubicBezTo>
                    <a:pt x="1030597" y="979085"/>
                    <a:pt x="1109552" y="898829"/>
                    <a:pt x="1192922" y="822626"/>
                  </a:cubicBezTo>
                  <a:cubicBezTo>
                    <a:pt x="1213642" y="803402"/>
                    <a:pt x="1234483" y="784409"/>
                    <a:pt x="1255939" y="765880"/>
                  </a:cubicBezTo>
                  <a:cubicBezTo>
                    <a:pt x="1277273" y="747234"/>
                    <a:pt x="1298237" y="728241"/>
                    <a:pt x="1320183" y="710291"/>
                  </a:cubicBezTo>
                  <a:cubicBezTo>
                    <a:pt x="1363585" y="673811"/>
                    <a:pt x="1408088" y="638489"/>
                    <a:pt x="1452961" y="603514"/>
                  </a:cubicBezTo>
                  <a:cubicBezTo>
                    <a:pt x="1633310" y="464543"/>
                    <a:pt x="1828125" y="341437"/>
                    <a:pt x="2033360" y="235818"/>
                  </a:cubicBezTo>
                  <a:cubicBezTo>
                    <a:pt x="2187242" y="156561"/>
                    <a:pt x="2347554" y="87597"/>
                    <a:pt x="2512513" y="3001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5102EBE-A80F-4CFF-B1DD-941EF9728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04998" y="98659"/>
              <a:ext cx="5774333" cy="6315453"/>
            </a:xfrm>
            <a:custGeom>
              <a:avLst/>
              <a:gdLst>
                <a:gd name="connsiteX0" fmla="*/ 3707237 w 5774333"/>
                <a:gd name="connsiteY0" fmla="*/ 1489 h 6315453"/>
                <a:gd name="connsiteX1" fmla="*/ 4037665 w 5774333"/>
                <a:gd name="connsiteY1" fmla="*/ 6121 h 6315453"/>
                <a:gd name="connsiteX2" fmla="*/ 4692239 w 5774333"/>
                <a:gd name="connsiteY2" fmla="*/ 102128 h 6315453"/>
                <a:gd name="connsiteX3" fmla="*/ 5315059 w 5774333"/>
                <a:gd name="connsiteY3" fmla="*/ 324945 h 6315453"/>
                <a:gd name="connsiteX4" fmla="*/ 5738325 w 5774333"/>
                <a:gd name="connsiteY4" fmla="*/ 578286 h 6315453"/>
                <a:gd name="connsiteX5" fmla="*/ 5774333 w 5774333"/>
                <a:gd name="connsiteY5" fmla="*/ 606551 h 6315453"/>
                <a:gd name="connsiteX6" fmla="*/ 5774333 w 5774333"/>
                <a:gd name="connsiteY6" fmla="*/ 975490 h 6315453"/>
                <a:gd name="connsiteX7" fmla="*/ 5676001 w 5774333"/>
                <a:gd name="connsiteY7" fmla="*/ 889749 h 6315453"/>
                <a:gd name="connsiteX8" fmla="*/ 5177132 w 5774333"/>
                <a:gd name="connsiteY8" fmla="*/ 581926 h 6315453"/>
                <a:gd name="connsiteX9" fmla="*/ 4615735 w 5774333"/>
                <a:gd name="connsiteY9" fmla="*/ 388640 h 6315453"/>
                <a:gd name="connsiteX10" fmla="*/ 4020010 w 5774333"/>
                <a:gd name="connsiteY10" fmla="*/ 308500 h 6315453"/>
                <a:gd name="connsiteX11" fmla="*/ 3416315 w 5774333"/>
                <a:gd name="connsiteY11" fmla="*/ 328882 h 6315453"/>
                <a:gd name="connsiteX12" fmla="*/ 2823779 w 5774333"/>
                <a:gd name="connsiteY12" fmla="*/ 446545 h 6315453"/>
                <a:gd name="connsiteX13" fmla="*/ 2256987 w 5774333"/>
                <a:gd name="connsiteY13" fmla="*/ 651296 h 6315453"/>
                <a:gd name="connsiteX14" fmla="*/ 1244169 w 5774333"/>
                <a:gd name="connsiteY14" fmla="*/ 1280374 h 6315453"/>
                <a:gd name="connsiteX15" fmla="*/ 830141 w 5774333"/>
                <a:gd name="connsiteY15" fmla="*/ 1700184 h 6315453"/>
                <a:gd name="connsiteX16" fmla="*/ 502792 w 5774333"/>
                <a:gd name="connsiteY16" fmla="*/ 2182300 h 6315453"/>
                <a:gd name="connsiteX17" fmla="*/ 280637 w 5774333"/>
                <a:gd name="connsiteY17" fmla="*/ 2715256 h 6315453"/>
                <a:gd name="connsiteX18" fmla="*/ 199843 w 5774333"/>
                <a:gd name="connsiteY18" fmla="*/ 3283418 h 6315453"/>
                <a:gd name="connsiteX19" fmla="*/ 233926 w 5774333"/>
                <a:gd name="connsiteY19" fmla="*/ 3561593 h 6315453"/>
                <a:gd name="connsiteX20" fmla="*/ 334582 w 5774333"/>
                <a:gd name="connsiteY20" fmla="*/ 3821816 h 6315453"/>
                <a:gd name="connsiteX21" fmla="*/ 404834 w 5774333"/>
                <a:gd name="connsiteY21" fmla="*/ 3944343 h 6315453"/>
                <a:gd name="connsiteX22" fmla="*/ 485506 w 5774333"/>
                <a:gd name="connsiteY22" fmla="*/ 4062932 h 6315453"/>
                <a:gd name="connsiteX23" fmla="*/ 671861 w 5774333"/>
                <a:gd name="connsiteY23" fmla="*/ 4292120 h 6315453"/>
                <a:gd name="connsiteX24" fmla="*/ 873542 w 5774333"/>
                <a:gd name="connsiteY24" fmla="*/ 4523044 h 6315453"/>
                <a:gd name="connsiteX25" fmla="*/ 973831 w 5774333"/>
                <a:gd name="connsiteY25" fmla="*/ 4643601 h 6315453"/>
                <a:gd name="connsiteX26" fmla="*/ 1022014 w 5774333"/>
                <a:gd name="connsiteY26" fmla="*/ 4702780 h 6315453"/>
                <a:gd name="connsiteX27" fmla="*/ 1069215 w 5774333"/>
                <a:gd name="connsiteY27" fmla="*/ 4759411 h 6315453"/>
                <a:gd name="connsiteX28" fmla="*/ 1474784 w 5774333"/>
                <a:gd name="connsiteY28" fmla="*/ 5177948 h 6315453"/>
                <a:gd name="connsiteX29" fmla="*/ 1690442 w 5774333"/>
                <a:gd name="connsiteY29" fmla="*/ 5366255 h 6315453"/>
                <a:gd name="connsiteX30" fmla="*/ 1916276 w 5774333"/>
                <a:gd name="connsiteY30" fmla="*/ 5539852 h 6315453"/>
                <a:gd name="connsiteX31" fmla="*/ 2420784 w 5774333"/>
                <a:gd name="connsiteY31" fmla="*/ 5814437 h 6315453"/>
                <a:gd name="connsiteX32" fmla="*/ 2703015 w 5774333"/>
                <a:gd name="connsiteY32" fmla="*/ 5892029 h 6315453"/>
                <a:gd name="connsiteX33" fmla="*/ 2775350 w 5774333"/>
                <a:gd name="connsiteY33" fmla="*/ 5905695 h 6315453"/>
                <a:gd name="connsiteX34" fmla="*/ 2848299 w 5774333"/>
                <a:gd name="connsiteY34" fmla="*/ 5917161 h 6315453"/>
                <a:gd name="connsiteX35" fmla="*/ 2995544 w 5774333"/>
                <a:gd name="connsiteY35" fmla="*/ 5933605 h 6315453"/>
                <a:gd name="connsiteX36" fmla="*/ 3069596 w 5774333"/>
                <a:gd name="connsiteY36" fmla="*/ 5938933 h 6315453"/>
                <a:gd name="connsiteX37" fmla="*/ 3143894 w 5774333"/>
                <a:gd name="connsiteY37" fmla="*/ 5942639 h 6315453"/>
                <a:gd name="connsiteX38" fmla="*/ 3218436 w 5774333"/>
                <a:gd name="connsiteY38" fmla="*/ 5944260 h 6315453"/>
                <a:gd name="connsiteX39" fmla="*/ 3293101 w 5774333"/>
                <a:gd name="connsiteY39" fmla="*/ 5943913 h 6315453"/>
                <a:gd name="connsiteX40" fmla="*/ 3330494 w 5774333"/>
                <a:gd name="connsiteY40" fmla="*/ 5943565 h 6315453"/>
                <a:gd name="connsiteX41" fmla="*/ 3366540 w 5774333"/>
                <a:gd name="connsiteY41" fmla="*/ 5942059 h 6315453"/>
                <a:gd name="connsiteX42" fmla="*/ 3402462 w 5774333"/>
                <a:gd name="connsiteY42" fmla="*/ 5940323 h 6315453"/>
                <a:gd name="connsiteX43" fmla="*/ 3438262 w 5774333"/>
                <a:gd name="connsiteY43" fmla="*/ 5937543 h 6315453"/>
                <a:gd name="connsiteX44" fmla="*/ 3580236 w 5774333"/>
                <a:gd name="connsiteY44" fmla="*/ 5920982 h 6315453"/>
                <a:gd name="connsiteX45" fmla="*/ 4121034 w 5774333"/>
                <a:gd name="connsiteY45" fmla="*/ 5753290 h 6315453"/>
                <a:gd name="connsiteX46" fmla="*/ 4620639 w 5774333"/>
                <a:gd name="connsiteY46" fmla="*/ 5459364 h 6315453"/>
                <a:gd name="connsiteX47" fmla="*/ 4741771 w 5774333"/>
                <a:gd name="connsiteY47" fmla="*/ 5372971 h 6315453"/>
                <a:gd name="connsiteX48" fmla="*/ 4862901 w 5774333"/>
                <a:gd name="connsiteY48" fmla="*/ 5283682 h 6315453"/>
                <a:gd name="connsiteX49" fmla="*/ 5108229 w 5774333"/>
                <a:gd name="connsiteY49" fmla="*/ 5098386 h 6315453"/>
                <a:gd name="connsiteX50" fmla="*/ 5612493 w 5774333"/>
                <a:gd name="connsiteY50" fmla="*/ 4739724 h 6315453"/>
                <a:gd name="connsiteX51" fmla="*/ 5774333 w 5774333"/>
                <a:gd name="connsiteY51" fmla="*/ 4623488 h 6315453"/>
                <a:gd name="connsiteX52" fmla="*/ 5774333 w 5774333"/>
                <a:gd name="connsiteY52" fmla="*/ 5232926 h 6315453"/>
                <a:gd name="connsiteX53" fmla="*/ 5676492 w 5774333"/>
                <a:gd name="connsiteY53" fmla="*/ 5306859 h 6315453"/>
                <a:gd name="connsiteX54" fmla="*/ 5426260 w 5774333"/>
                <a:gd name="connsiteY54" fmla="*/ 5486233 h 6315453"/>
                <a:gd name="connsiteX55" fmla="*/ 5300225 w 5774333"/>
                <a:gd name="connsiteY55" fmla="*/ 5576217 h 6315453"/>
                <a:gd name="connsiteX56" fmla="*/ 5170757 w 5774333"/>
                <a:gd name="connsiteY56" fmla="*/ 5666780 h 6315453"/>
                <a:gd name="connsiteX57" fmla="*/ 5038100 w 5774333"/>
                <a:gd name="connsiteY57" fmla="*/ 5756185 h 6315453"/>
                <a:gd name="connsiteX58" fmla="*/ 4901276 w 5774333"/>
                <a:gd name="connsiteY58" fmla="*/ 5843043 h 6315453"/>
                <a:gd name="connsiteX59" fmla="*/ 4614019 w 5774333"/>
                <a:gd name="connsiteY59" fmla="*/ 6006103 h 6315453"/>
                <a:gd name="connsiteX60" fmla="*/ 4305061 w 5774333"/>
                <a:gd name="connsiteY60" fmla="*/ 6144726 h 6315453"/>
                <a:gd name="connsiteX61" fmla="*/ 3632710 w 5774333"/>
                <a:gd name="connsiteY61" fmla="*/ 6304196 h 6315453"/>
                <a:gd name="connsiteX62" fmla="*/ 3459594 w 5774333"/>
                <a:gd name="connsiteY62" fmla="*/ 6314504 h 6315453"/>
                <a:gd name="connsiteX63" fmla="*/ 3416315 w 5774333"/>
                <a:gd name="connsiteY63" fmla="*/ 6315429 h 6315453"/>
                <a:gd name="connsiteX64" fmla="*/ 3373159 w 5774333"/>
                <a:gd name="connsiteY64" fmla="*/ 6315198 h 6315453"/>
                <a:gd name="connsiteX65" fmla="*/ 3330127 w 5774333"/>
                <a:gd name="connsiteY65" fmla="*/ 6314735 h 6315453"/>
                <a:gd name="connsiteX66" fmla="*/ 3288320 w 5774333"/>
                <a:gd name="connsiteY66" fmla="*/ 6313230 h 6315453"/>
                <a:gd name="connsiteX67" fmla="*/ 2954350 w 5774333"/>
                <a:gd name="connsiteY67" fmla="*/ 6288098 h 6315453"/>
                <a:gd name="connsiteX68" fmla="*/ 2622466 w 5774333"/>
                <a:gd name="connsiteY68" fmla="*/ 6232742 h 6315453"/>
                <a:gd name="connsiteX69" fmla="*/ 2296466 w 5774333"/>
                <a:gd name="connsiteY69" fmla="*/ 6146001 h 6315453"/>
                <a:gd name="connsiteX70" fmla="*/ 1672419 w 5774333"/>
                <a:gd name="connsiteY70" fmla="*/ 5885197 h 6315453"/>
                <a:gd name="connsiteX71" fmla="*/ 1146578 w 5774333"/>
                <a:gd name="connsiteY71" fmla="*/ 5479168 h 6315453"/>
                <a:gd name="connsiteX72" fmla="*/ 933372 w 5774333"/>
                <a:gd name="connsiteY72" fmla="*/ 5234810 h 6315453"/>
                <a:gd name="connsiteX73" fmla="*/ 747140 w 5774333"/>
                <a:gd name="connsiteY73" fmla="*/ 4976091 h 6315453"/>
                <a:gd name="connsiteX74" fmla="*/ 703616 w 5774333"/>
                <a:gd name="connsiteY74" fmla="*/ 4910196 h 6315453"/>
                <a:gd name="connsiteX75" fmla="*/ 662053 w 5774333"/>
                <a:gd name="connsiteY75" fmla="*/ 4846269 h 6315453"/>
                <a:gd name="connsiteX76" fmla="*/ 580033 w 5774333"/>
                <a:gd name="connsiteY76" fmla="*/ 4722352 h 6315453"/>
                <a:gd name="connsiteX77" fmla="*/ 410105 w 5774333"/>
                <a:gd name="connsiteY77" fmla="*/ 4469193 h 6315453"/>
                <a:gd name="connsiteX78" fmla="*/ 244224 w 5774333"/>
                <a:gd name="connsiteY78" fmla="*/ 4201556 h 6315453"/>
                <a:gd name="connsiteX79" fmla="*/ 169437 w 5774333"/>
                <a:gd name="connsiteY79" fmla="*/ 4059690 h 6315453"/>
                <a:gd name="connsiteX80" fmla="*/ 105929 w 5774333"/>
                <a:gd name="connsiteY80" fmla="*/ 3911221 h 6315453"/>
                <a:gd name="connsiteX81" fmla="*/ 57256 w 5774333"/>
                <a:gd name="connsiteY81" fmla="*/ 3757195 h 6315453"/>
                <a:gd name="connsiteX82" fmla="*/ 39111 w 5774333"/>
                <a:gd name="connsiteY82" fmla="*/ 3678677 h 6315453"/>
                <a:gd name="connsiteX83" fmla="*/ 31142 w 5774333"/>
                <a:gd name="connsiteY83" fmla="*/ 3639300 h 6315453"/>
                <a:gd name="connsiteX84" fmla="*/ 24521 w 5774333"/>
                <a:gd name="connsiteY84" fmla="*/ 3599809 h 6315453"/>
                <a:gd name="connsiteX85" fmla="*/ 0 w 5774333"/>
                <a:gd name="connsiteY85" fmla="*/ 3283418 h 6315453"/>
                <a:gd name="connsiteX86" fmla="*/ 68045 w 5774333"/>
                <a:gd name="connsiteY86" fmla="*/ 2666963 h 6315453"/>
                <a:gd name="connsiteX87" fmla="*/ 272546 w 5774333"/>
                <a:gd name="connsiteY87" fmla="*/ 2076334 h 6315453"/>
                <a:gd name="connsiteX88" fmla="*/ 1039300 w 5774333"/>
                <a:gd name="connsiteY88" fmla="*/ 1073307 h 6315453"/>
                <a:gd name="connsiteX89" fmla="*/ 1547733 w 5774333"/>
                <a:gd name="connsiteY89" fmla="*/ 680365 h 6315453"/>
                <a:gd name="connsiteX90" fmla="*/ 2115995 w 5774333"/>
                <a:gd name="connsiteY90" fmla="*/ 368373 h 6315453"/>
                <a:gd name="connsiteX91" fmla="*/ 3377451 w 5774333"/>
                <a:gd name="connsiteY91" fmla="*/ 24304 h 6315453"/>
                <a:gd name="connsiteX92" fmla="*/ 3707237 w 5774333"/>
                <a:gd name="connsiteY92" fmla="*/ 1489 h 6315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5774333" h="6315453">
                  <a:moveTo>
                    <a:pt x="3707237" y="1489"/>
                  </a:moveTo>
                  <a:cubicBezTo>
                    <a:pt x="3817502" y="-1522"/>
                    <a:pt x="3927875" y="41"/>
                    <a:pt x="4037665" y="6121"/>
                  </a:cubicBezTo>
                  <a:cubicBezTo>
                    <a:pt x="4257614" y="18745"/>
                    <a:pt x="4477439" y="49665"/>
                    <a:pt x="4692239" y="102128"/>
                  </a:cubicBezTo>
                  <a:cubicBezTo>
                    <a:pt x="4907039" y="154474"/>
                    <a:pt x="5116811" y="228592"/>
                    <a:pt x="5315059" y="324945"/>
                  </a:cubicBezTo>
                  <a:cubicBezTo>
                    <a:pt x="5463562" y="397211"/>
                    <a:pt x="5606133" y="481527"/>
                    <a:pt x="5738325" y="578286"/>
                  </a:cubicBezTo>
                  <a:lnTo>
                    <a:pt x="5774333" y="606551"/>
                  </a:lnTo>
                  <a:lnTo>
                    <a:pt x="5774333" y="975490"/>
                  </a:lnTo>
                  <a:lnTo>
                    <a:pt x="5676001" y="889749"/>
                  </a:lnTo>
                  <a:cubicBezTo>
                    <a:pt x="5522381" y="769886"/>
                    <a:pt x="5355519" y="665657"/>
                    <a:pt x="5177132" y="581926"/>
                  </a:cubicBezTo>
                  <a:cubicBezTo>
                    <a:pt x="4998867" y="497965"/>
                    <a:pt x="4810183" y="433574"/>
                    <a:pt x="4615735" y="388640"/>
                  </a:cubicBezTo>
                  <a:cubicBezTo>
                    <a:pt x="4421289" y="343591"/>
                    <a:pt x="4221446" y="317649"/>
                    <a:pt x="4020010" y="308500"/>
                  </a:cubicBezTo>
                  <a:cubicBezTo>
                    <a:pt x="3818207" y="298887"/>
                    <a:pt x="3616649" y="305257"/>
                    <a:pt x="3416315" y="328882"/>
                  </a:cubicBezTo>
                  <a:cubicBezTo>
                    <a:pt x="3216106" y="352623"/>
                    <a:pt x="3017736" y="392346"/>
                    <a:pt x="2823779" y="446545"/>
                  </a:cubicBezTo>
                  <a:cubicBezTo>
                    <a:pt x="2629699" y="500513"/>
                    <a:pt x="2440401" y="570345"/>
                    <a:pt x="2256987" y="651296"/>
                  </a:cubicBezTo>
                  <a:cubicBezTo>
                    <a:pt x="1889058" y="811461"/>
                    <a:pt x="1545527" y="1023856"/>
                    <a:pt x="1244169" y="1280374"/>
                  </a:cubicBezTo>
                  <a:cubicBezTo>
                    <a:pt x="1093982" y="1409039"/>
                    <a:pt x="954828" y="1549400"/>
                    <a:pt x="830141" y="1700184"/>
                  </a:cubicBezTo>
                  <a:cubicBezTo>
                    <a:pt x="705209" y="1850736"/>
                    <a:pt x="594989" y="2012176"/>
                    <a:pt x="502792" y="2182300"/>
                  </a:cubicBezTo>
                  <a:cubicBezTo>
                    <a:pt x="410595" y="2352308"/>
                    <a:pt x="333847" y="2530307"/>
                    <a:pt x="280637" y="2715256"/>
                  </a:cubicBezTo>
                  <a:cubicBezTo>
                    <a:pt x="227306" y="2899741"/>
                    <a:pt x="199719" y="3091521"/>
                    <a:pt x="199843" y="3283418"/>
                  </a:cubicBezTo>
                  <a:cubicBezTo>
                    <a:pt x="200946" y="3377687"/>
                    <a:pt x="210754" y="3471261"/>
                    <a:pt x="233926" y="3561593"/>
                  </a:cubicBezTo>
                  <a:cubicBezTo>
                    <a:pt x="256730" y="3652040"/>
                    <a:pt x="292162" y="3738550"/>
                    <a:pt x="334582" y="3821816"/>
                  </a:cubicBezTo>
                  <a:cubicBezTo>
                    <a:pt x="356038" y="3863392"/>
                    <a:pt x="379823" y="3904157"/>
                    <a:pt x="404834" y="3944343"/>
                  </a:cubicBezTo>
                  <a:cubicBezTo>
                    <a:pt x="430212" y="3984413"/>
                    <a:pt x="457308" y="4023905"/>
                    <a:pt x="485506" y="4062932"/>
                  </a:cubicBezTo>
                  <a:cubicBezTo>
                    <a:pt x="542639" y="4140757"/>
                    <a:pt x="606146" y="4216265"/>
                    <a:pt x="671861" y="4292120"/>
                  </a:cubicBezTo>
                  <a:cubicBezTo>
                    <a:pt x="737576" y="4368091"/>
                    <a:pt x="806234" y="4444062"/>
                    <a:pt x="873542" y="4523044"/>
                  </a:cubicBezTo>
                  <a:cubicBezTo>
                    <a:pt x="907258" y="4562419"/>
                    <a:pt x="940606" y="4602721"/>
                    <a:pt x="973831" y="4643601"/>
                  </a:cubicBezTo>
                  <a:lnTo>
                    <a:pt x="1022014" y="4702780"/>
                  </a:lnTo>
                  <a:cubicBezTo>
                    <a:pt x="1037829" y="4721658"/>
                    <a:pt x="1052910" y="4740998"/>
                    <a:pt x="1069215" y="4759411"/>
                  </a:cubicBezTo>
                  <a:cubicBezTo>
                    <a:pt x="1196477" y="4909269"/>
                    <a:pt x="1334527" y="5047199"/>
                    <a:pt x="1474784" y="5177948"/>
                  </a:cubicBezTo>
                  <a:cubicBezTo>
                    <a:pt x="1545281" y="5243033"/>
                    <a:pt x="1617003" y="5305917"/>
                    <a:pt x="1690442" y="5366255"/>
                  </a:cubicBezTo>
                  <a:cubicBezTo>
                    <a:pt x="1763881" y="5426591"/>
                    <a:pt x="1838668" y="5484959"/>
                    <a:pt x="1916276" y="5539852"/>
                  </a:cubicBezTo>
                  <a:cubicBezTo>
                    <a:pt x="2070877" y="5649872"/>
                    <a:pt x="2237617" y="5748194"/>
                    <a:pt x="2420784" y="5814437"/>
                  </a:cubicBezTo>
                  <a:cubicBezTo>
                    <a:pt x="2512124" y="5847559"/>
                    <a:pt x="2606773" y="5872921"/>
                    <a:pt x="2703015" y="5892029"/>
                  </a:cubicBezTo>
                  <a:cubicBezTo>
                    <a:pt x="2727168" y="5896546"/>
                    <a:pt x="2751075" y="5901758"/>
                    <a:pt x="2775350" y="5905695"/>
                  </a:cubicBezTo>
                  <a:lnTo>
                    <a:pt x="2848299" y="5917161"/>
                  </a:lnTo>
                  <a:cubicBezTo>
                    <a:pt x="2897218" y="5923298"/>
                    <a:pt x="2946136" y="5929784"/>
                    <a:pt x="2995544" y="5933605"/>
                  </a:cubicBezTo>
                  <a:cubicBezTo>
                    <a:pt x="3020188" y="5935806"/>
                    <a:pt x="3044831" y="5937891"/>
                    <a:pt x="3069596" y="5938933"/>
                  </a:cubicBezTo>
                  <a:cubicBezTo>
                    <a:pt x="3094362" y="5940090"/>
                    <a:pt x="3119005" y="5941943"/>
                    <a:pt x="3143894" y="5942639"/>
                  </a:cubicBezTo>
                  <a:lnTo>
                    <a:pt x="3218436" y="5944260"/>
                  </a:lnTo>
                  <a:cubicBezTo>
                    <a:pt x="3243201" y="5944838"/>
                    <a:pt x="3268212" y="5944029"/>
                    <a:pt x="3293101" y="5943913"/>
                  </a:cubicBezTo>
                  <a:lnTo>
                    <a:pt x="3330494" y="5943565"/>
                  </a:lnTo>
                  <a:cubicBezTo>
                    <a:pt x="3342632" y="5943218"/>
                    <a:pt x="3354524" y="5942523"/>
                    <a:pt x="3366540" y="5942059"/>
                  </a:cubicBezTo>
                  <a:cubicBezTo>
                    <a:pt x="3378554" y="5941480"/>
                    <a:pt x="3390570" y="5941134"/>
                    <a:pt x="3402462" y="5940323"/>
                  </a:cubicBezTo>
                  <a:lnTo>
                    <a:pt x="3438262" y="5937543"/>
                  </a:lnTo>
                  <a:cubicBezTo>
                    <a:pt x="3485954" y="5933953"/>
                    <a:pt x="3533279" y="5927931"/>
                    <a:pt x="3580236" y="5920982"/>
                  </a:cubicBezTo>
                  <a:cubicBezTo>
                    <a:pt x="3768185" y="5891567"/>
                    <a:pt x="3948901" y="5834010"/>
                    <a:pt x="4121034" y="5753290"/>
                  </a:cubicBezTo>
                  <a:cubicBezTo>
                    <a:pt x="4293782" y="5673497"/>
                    <a:pt x="4458191" y="5571353"/>
                    <a:pt x="4620639" y="5459364"/>
                  </a:cubicBezTo>
                  <a:cubicBezTo>
                    <a:pt x="4661221" y="5431455"/>
                    <a:pt x="4701557" y="5402271"/>
                    <a:pt x="4741771" y="5372971"/>
                  </a:cubicBezTo>
                  <a:cubicBezTo>
                    <a:pt x="4782230" y="5343672"/>
                    <a:pt x="4822566" y="5313908"/>
                    <a:pt x="4862901" y="5283682"/>
                  </a:cubicBezTo>
                  <a:lnTo>
                    <a:pt x="5108229" y="5098386"/>
                  </a:lnTo>
                  <a:cubicBezTo>
                    <a:pt x="5276563" y="4972270"/>
                    <a:pt x="5446489" y="4854838"/>
                    <a:pt x="5612493" y="4739724"/>
                  </a:cubicBezTo>
                  <a:lnTo>
                    <a:pt x="5774333" y="4623488"/>
                  </a:lnTo>
                  <a:lnTo>
                    <a:pt x="5774333" y="5232926"/>
                  </a:lnTo>
                  <a:lnTo>
                    <a:pt x="5676492" y="5306859"/>
                  </a:lnTo>
                  <a:cubicBezTo>
                    <a:pt x="5592693" y="5367905"/>
                    <a:pt x="5508955" y="5427286"/>
                    <a:pt x="5426260" y="5486233"/>
                  </a:cubicBezTo>
                  <a:lnTo>
                    <a:pt x="5300225" y="5576217"/>
                  </a:lnTo>
                  <a:cubicBezTo>
                    <a:pt x="5257559" y="5606443"/>
                    <a:pt x="5214525" y="5636901"/>
                    <a:pt x="5170757" y="5666780"/>
                  </a:cubicBezTo>
                  <a:cubicBezTo>
                    <a:pt x="5127110" y="5696775"/>
                    <a:pt x="5082973" y="5726654"/>
                    <a:pt x="5038100" y="5756185"/>
                  </a:cubicBezTo>
                  <a:cubicBezTo>
                    <a:pt x="4993106" y="5785486"/>
                    <a:pt x="4947743" y="5814553"/>
                    <a:pt x="4901276" y="5843043"/>
                  </a:cubicBezTo>
                  <a:cubicBezTo>
                    <a:pt x="4808835" y="5900136"/>
                    <a:pt x="4713449" y="5955494"/>
                    <a:pt x="4614019" y="6006103"/>
                  </a:cubicBezTo>
                  <a:cubicBezTo>
                    <a:pt x="4514711" y="6056943"/>
                    <a:pt x="4411971" y="6104192"/>
                    <a:pt x="4305061" y="6144726"/>
                  </a:cubicBezTo>
                  <a:cubicBezTo>
                    <a:pt x="4092223" y="6226952"/>
                    <a:pt x="3863569" y="6282424"/>
                    <a:pt x="3632710" y="6304196"/>
                  </a:cubicBezTo>
                  <a:cubicBezTo>
                    <a:pt x="3574964" y="6309408"/>
                    <a:pt x="3517218" y="6313345"/>
                    <a:pt x="3459594" y="6314504"/>
                  </a:cubicBezTo>
                  <a:lnTo>
                    <a:pt x="3416315" y="6315429"/>
                  </a:lnTo>
                  <a:cubicBezTo>
                    <a:pt x="3401971" y="6315546"/>
                    <a:pt x="3387505" y="6315198"/>
                    <a:pt x="3373159" y="6315198"/>
                  </a:cubicBezTo>
                  <a:lnTo>
                    <a:pt x="3330127" y="6314735"/>
                  </a:lnTo>
                  <a:lnTo>
                    <a:pt x="3288320" y="6313230"/>
                  </a:lnTo>
                  <a:cubicBezTo>
                    <a:pt x="3176996" y="6309870"/>
                    <a:pt x="3065428" y="6301533"/>
                    <a:pt x="2954350" y="6288098"/>
                  </a:cubicBezTo>
                  <a:cubicBezTo>
                    <a:pt x="2843150" y="6275360"/>
                    <a:pt x="2732194" y="6257061"/>
                    <a:pt x="2622466" y="6232742"/>
                  </a:cubicBezTo>
                  <a:cubicBezTo>
                    <a:pt x="2512859" y="6208190"/>
                    <a:pt x="2404110" y="6179122"/>
                    <a:pt x="2296466" y="6146001"/>
                  </a:cubicBezTo>
                  <a:cubicBezTo>
                    <a:pt x="2081544" y="6079179"/>
                    <a:pt x="1869073" y="5996027"/>
                    <a:pt x="1672419" y="5885197"/>
                  </a:cubicBezTo>
                  <a:cubicBezTo>
                    <a:pt x="1475643" y="5774599"/>
                    <a:pt x="1299954" y="5634353"/>
                    <a:pt x="1146578" y="5479168"/>
                  </a:cubicBezTo>
                  <a:cubicBezTo>
                    <a:pt x="1069461" y="5401692"/>
                    <a:pt x="999333" y="5319235"/>
                    <a:pt x="933372" y="5234810"/>
                  </a:cubicBezTo>
                  <a:cubicBezTo>
                    <a:pt x="867781" y="5150038"/>
                    <a:pt x="805375" y="5063991"/>
                    <a:pt x="747140" y="4976091"/>
                  </a:cubicBezTo>
                  <a:cubicBezTo>
                    <a:pt x="732182" y="4954319"/>
                    <a:pt x="718082" y="4932199"/>
                    <a:pt x="703616" y="4910196"/>
                  </a:cubicBezTo>
                  <a:lnTo>
                    <a:pt x="662053" y="4846269"/>
                  </a:lnTo>
                  <a:cubicBezTo>
                    <a:pt x="635449" y="4804925"/>
                    <a:pt x="607864" y="4763928"/>
                    <a:pt x="580033" y="4722352"/>
                  </a:cubicBezTo>
                  <a:lnTo>
                    <a:pt x="410105" y="4469193"/>
                  </a:lnTo>
                  <a:cubicBezTo>
                    <a:pt x="353095" y="4382915"/>
                    <a:pt x="296820" y="4294089"/>
                    <a:pt x="244224" y="4201556"/>
                  </a:cubicBezTo>
                  <a:cubicBezTo>
                    <a:pt x="217987" y="4155232"/>
                    <a:pt x="192609" y="4108098"/>
                    <a:pt x="169437" y="4059690"/>
                  </a:cubicBezTo>
                  <a:cubicBezTo>
                    <a:pt x="146388" y="4011165"/>
                    <a:pt x="124932" y="3961715"/>
                    <a:pt x="105929" y="3911221"/>
                  </a:cubicBezTo>
                  <a:cubicBezTo>
                    <a:pt x="87293" y="3860613"/>
                    <a:pt x="70742" y="3809309"/>
                    <a:pt x="57256" y="3757195"/>
                  </a:cubicBezTo>
                  <a:cubicBezTo>
                    <a:pt x="50881" y="3731138"/>
                    <a:pt x="44383" y="3704965"/>
                    <a:pt x="39111" y="3678677"/>
                  </a:cubicBezTo>
                  <a:lnTo>
                    <a:pt x="31142" y="3639300"/>
                  </a:lnTo>
                  <a:lnTo>
                    <a:pt x="24521" y="3599809"/>
                  </a:lnTo>
                  <a:cubicBezTo>
                    <a:pt x="7234" y="3494423"/>
                    <a:pt x="0" y="3388457"/>
                    <a:pt x="0" y="3283418"/>
                  </a:cubicBezTo>
                  <a:cubicBezTo>
                    <a:pt x="491" y="3076698"/>
                    <a:pt x="23418" y="2869978"/>
                    <a:pt x="68045" y="2666963"/>
                  </a:cubicBezTo>
                  <a:cubicBezTo>
                    <a:pt x="112550" y="2464064"/>
                    <a:pt x="180717" y="2265104"/>
                    <a:pt x="272546" y="2076334"/>
                  </a:cubicBezTo>
                  <a:cubicBezTo>
                    <a:pt x="457062" y="1698794"/>
                    <a:pt x="724457" y="1360978"/>
                    <a:pt x="1039300" y="1073307"/>
                  </a:cubicBezTo>
                  <a:cubicBezTo>
                    <a:pt x="1197090" y="929472"/>
                    <a:pt x="1367630" y="798259"/>
                    <a:pt x="1547733" y="680365"/>
                  </a:cubicBezTo>
                  <a:cubicBezTo>
                    <a:pt x="1728081" y="562587"/>
                    <a:pt x="1917870" y="457663"/>
                    <a:pt x="2115995" y="368373"/>
                  </a:cubicBezTo>
                  <a:cubicBezTo>
                    <a:pt x="2512737" y="191070"/>
                    <a:pt x="2939883" y="73870"/>
                    <a:pt x="3377451" y="24304"/>
                  </a:cubicBezTo>
                  <a:cubicBezTo>
                    <a:pt x="3486812" y="12086"/>
                    <a:pt x="3596971" y="4500"/>
                    <a:pt x="3707237" y="148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EC18CE1F-9DF1-47AF-9E66-6CE348AC23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10220" y="131729"/>
              <a:ext cx="5769111" cy="6229400"/>
            </a:xfrm>
            <a:custGeom>
              <a:avLst/>
              <a:gdLst>
                <a:gd name="connsiteX0" fmla="*/ 3882695 w 5769111"/>
                <a:gd name="connsiteY0" fmla="*/ 0 h 6229400"/>
                <a:gd name="connsiteX1" fmla="*/ 5691883 w 5769111"/>
                <a:gd name="connsiteY1" fmla="*/ 557381 h 6229400"/>
                <a:gd name="connsiteX2" fmla="*/ 5769111 w 5769111"/>
                <a:gd name="connsiteY2" fmla="*/ 620523 h 6229400"/>
                <a:gd name="connsiteX3" fmla="*/ 5769111 w 5769111"/>
                <a:gd name="connsiteY3" fmla="*/ 1464911 h 6229400"/>
                <a:gd name="connsiteX4" fmla="*/ 5660063 w 5769111"/>
                <a:gd name="connsiteY4" fmla="*/ 1328105 h 6229400"/>
                <a:gd name="connsiteX5" fmla="*/ 4910471 w 5769111"/>
                <a:gd name="connsiteY5" fmla="*/ 781599 h 6229400"/>
                <a:gd name="connsiteX6" fmla="*/ 3882695 w 5769111"/>
                <a:gd name="connsiteY6" fmla="*/ 579048 h 6229400"/>
                <a:gd name="connsiteX7" fmla="*/ 2683153 w 5769111"/>
                <a:gd name="connsiteY7" fmla="*/ 797003 h 6229400"/>
                <a:gd name="connsiteX8" fmla="*/ 1617493 w 5769111"/>
                <a:gd name="connsiteY8" fmla="*/ 1395738 h 6229400"/>
                <a:gd name="connsiteX9" fmla="*/ 880408 w 5769111"/>
                <a:gd name="connsiteY9" fmla="*/ 2259099 h 6229400"/>
                <a:gd name="connsiteX10" fmla="*/ 613135 w 5769111"/>
                <a:gd name="connsiteY10" fmla="*/ 3263863 h 6229400"/>
                <a:gd name="connsiteX11" fmla="*/ 1055484 w 5769111"/>
                <a:gd name="connsiteY11" fmla="*/ 4196825 h 6229400"/>
                <a:gd name="connsiteX12" fmla="*/ 1278376 w 5769111"/>
                <a:gd name="connsiteY12" fmla="*/ 4492950 h 6229400"/>
                <a:gd name="connsiteX13" fmla="*/ 3369851 w 5769111"/>
                <a:gd name="connsiteY13" fmla="*/ 5650468 h 6229400"/>
                <a:gd name="connsiteX14" fmla="*/ 4957551 w 5769111"/>
                <a:gd name="connsiteY14" fmla="*/ 4938355 h 6229400"/>
                <a:gd name="connsiteX15" fmla="*/ 5150773 w 5769111"/>
                <a:gd name="connsiteY15" fmla="*/ 4796950 h 6229400"/>
                <a:gd name="connsiteX16" fmla="*/ 5747247 w 5769111"/>
                <a:gd name="connsiteY16" fmla="*/ 4338176 h 6229400"/>
                <a:gd name="connsiteX17" fmla="*/ 5769111 w 5769111"/>
                <a:gd name="connsiteY17" fmla="*/ 4318497 h 6229400"/>
                <a:gd name="connsiteX18" fmla="*/ 5769111 w 5769111"/>
                <a:gd name="connsiteY18" fmla="*/ 5074612 h 6229400"/>
                <a:gd name="connsiteX19" fmla="*/ 5636252 w 5769111"/>
                <a:gd name="connsiteY19" fmla="*/ 5174208 h 6229400"/>
                <a:gd name="connsiteX20" fmla="*/ 5334922 w 5769111"/>
                <a:gd name="connsiteY20" fmla="*/ 5394528 h 6229400"/>
                <a:gd name="connsiteX21" fmla="*/ 3369727 w 5769111"/>
                <a:gd name="connsiteY21" fmla="*/ 6229400 h 6229400"/>
                <a:gd name="connsiteX22" fmla="*/ 771046 w 5769111"/>
                <a:gd name="connsiteY22" fmla="*/ 4817913 h 6229400"/>
                <a:gd name="connsiteX23" fmla="*/ 0 w 5769111"/>
                <a:gd name="connsiteY23" fmla="*/ 3263748 h 6229400"/>
                <a:gd name="connsiteX24" fmla="*/ 3882695 w 5769111"/>
                <a:gd name="connsiteY24" fmla="*/ 0 h 62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769111" h="6229400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464911"/>
                  </a:lnTo>
                  <a:lnTo>
                    <a:pt x="5660063" y="1328105"/>
                  </a:lnTo>
                  <a:cubicBezTo>
                    <a:pt x="5449800" y="1091506"/>
                    <a:pt x="5197607" y="907600"/>
                    <a:pt x="4910471" y="781599"/>
                  </a:cubicBezTo>
                  <a:cubicBezTo>
                    <a:pt x="4604088" y="647260"/>
                    <a:pt x="4258349" y="579048"/>
                    <a:pt x="3882695" y="579048"/>
                  </a:cubicBezTo>
                  <a:cubicBezTo>
                    <a:pt x="3484238" y="579048"/>
                    <a:pt x="3080631" y="652240"/>
                    <a:pt x="2683153" y="797003"/>
                  </a:cubicBezTo>
                  <a:cubicBezTo>
                    <a:pt x="2296098" y="937595"/>
                    <a:pt x="1927678" y="1144662"/>
                    <a:pt x="1617493" y="1395738"/>
                  </a:cubicBezTo>
                  <a:cubicBezTo>
                    <a:pt x="1301915" y="1651098"/>
                    <a:pt x="1053890" y="1941665"/>
                    <a:pt x="880408" y="2259099"/>
                  </a:cubicBezTo>
                  <a:cubicBezTo>
                    <a:pt x="703125" y="2583597"/>
                    <a:pt x="613135" y="2921645"/>
                    <a:pt x="613135" y="3263863"/>
                  </a:cubicBezTo>
                  <a:cubicBezTo>
                    <a:pt x="613135" y="3608512"/>
                    <a:pt x="756702" y="3809789"/>
                    <a:pt x="1055484" y="4196825"/>
                  </a:cubicBezTo>
                  <a:cubicBezTo>
                    <a:pt x="1127574" y="4290167"/>
                    <a:pt x="1202116" y="4386753"/>
                    <a:pt x="1278376" y="4492950"/>
                  </a:cubicBezTo>
                  <a:cubicBezTo>
                    <a:pt x="1861105" y="5304313"/>
                    <a:pt x="2486623" y="5650468"/>
                    <a:pt x="3369851" y="5650468"/>
                  </a:cubicBezTo>
                  <a:cubicBezTo>
                    <a:pt x="3949515" y="5650468"/>
                    <a:pt x="4374822" y="5368471"/>
                    <a:pt x="4957551" y="4938355"/>
                  </a:cubicBezTo>
                  <a:cubicBezTo>
                    <a:pt x="5022653" y="4890293"/>
                    <a:pt x="5087755" y="4842811"/>
                    <a:pt x="5150773" y="4796950"/>
                  </a:cubicBezTo>
                  <a:cubicBezTo>
                    <a:pt x="5364254" y="4641404"/>
                    <a:pt x="5570313" y="4491241"/>
                    <a:pt x="5747247" y="4338176"/>
                  </a:cubicBezTo>
                  <a:lnTo>
                    <a:pt x="5769111" y="4318497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BD26A8C-8D1D-41E6-A71E-FE9AC75F3F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10220" y="131729"/>
              <a:ext cx="5769111" cy="6229400"/>
            </a:xfrm>
            <a:custGeom>
              <a:avLst/>
              <a:gdLst>
                <a:gd name="connsiteX0" fmla="*/ 3882695 w 5769111"/>
                <a:gd name="connsiteY0" fmla="*/ 0 h 6229400"/>
                <a:gd name="connsiteX1" fmla="*/ 5691883 w 5769111"/>
                <a:gd name="connsiteY1" fmla="*/ 557381 h 6229400"/>
                <a:gd name="connsiteX2" fmla="*/ 5769111 w 5769111"/>
                <a:gd name="connsiteY2" fmla="*/ 620523 h 6229400"/>
                <a:gd name="connsiteX3" fmla="*/ 5769111 w 5769111"/>
                <a:gd name="connsiteY3" fmla="*/ 1675390 h 6229400"/>
                <a:gd name="connsiteX4" fmla="*/ 5711488 w 5769111"/>
                <a:gd name="connsiteY4" fmla="*/ 1585205 h 6229400"/>
                <a:gd name="connsiteX5" fmla="*/ 5566027 w 5769111"/>
                <a:gd name="connsiteY5" fmla="*/ 1402571 h 6229400"/>
                <a:gd name="connsiteX6" fmla="*/ 4858734 w 5769111"/>
                <a:gd name="connsiteY6" fmla="*/ 886639 h 6229400"/>
                <a:gd name="connsiteX7" fmla="*/ 3882695 w 5769111"/>
                <a:gd name="connsiteY7" fmla="*/ 694858 h 6229400"/>
                <a:gd name="connsiteX8" fmla="*/ 2727046 w 5769111"/>
                <a:gd name="connsiteY8" fmla="*/ 905053 h 6229400"/>
                <a:gd name="connsiteX9" fmla="*/ 1697186 w 5769111"/>
                <a:gd name="connsiteY9" fmla="*/ 1483638 h 6229400"/>
                <a:gd name="connsiteX10" fmla="*/ 989279 w 5769111"/>
                <a:gd name="connsiteY10" fmla="*/ 2312139 h 6229400"/>
                <a:gd name="connsiteX11" fmla="*/ 735615 w 5769111"/>
                <a:gd name="connsiteY11" fmla="*/ 3263863 h 6229400"/>
                <a:gd name="connsiteX12" fmla="*/ 1154424 w 5769111"/>
                <a:gd name="connsiteY12" fmla="*/ 4128614 h 6229400"/>
                <a:gd name="connsiteX13" fmla="*/ 1379768 w 5769111"/>
                <a:gd name="connsiteY13" fmla="*/ 4427981 h 6229400"/>
                <a:gd name="connsiteX14" fmla="*/ 2239456 w 5769111"/>
                <a:gd name="connsiteY14" fmla="*/ 5256947 h 6229400"/>
                <a:gd name="connsiteX15" fmla="*/ 3369727 w 5769111"/>
                <a:gd name="connsiteY15" fmla="*/ 5534658 h 6229400"/>
                <a:gd name="connsiteX16" fmla="*/ 4096760 w 5769111"/>
                <a:gd name="connsiteY16" fmla="*/ 5357817 h 6229400"/>
                <a:gd name="connsiteX17" fmla="*/ 4881905 w 5769111"/>
                <a:gd name="connsiteY17" fmla="*/ 4847212 h 6229400"/>
                <a:gd name="connsiteX18" fmla="*/ 5075739 w 5769111"/>
                <a:gd name="connsiteY18" fmla="*/ 4705346 h 6229400"/>
                <a:gd name="connsiteX19" fmla="*/ 5759930 w 5769111"/>
                <a:gd name="connsiteY19" fmla="*/ 4166809 h 6229400"/>
                <a:gd name="connsiteX20" fmla="*/ 5769111 w 5769111"/>
                <a:gd name="connsiteY20" fmla="*/ 4157764 h 6229400"/>
                <a:gd name="connsiteX21" fmla="*/ 5769111 w 5769111"/>
                <a:gd name="connsiteY21" fmla="*/ 5074612 h 6229400"/>
                <a:gd name="connsiteX22" fmla="*/ 5636252 w 5769111"/>
                <a:gd name="connsiteY22" fmla="*/ 5174208 h 6229400"/>
                <a:gd name="connsiteX23" fmla="*/ 5334922 w 5769111"/>
                <a:gd name="connsiteY23" fmla="*/ 5394528 h 6229400"/>
                <a:gd name="connsiteX24" fmla="*/ 3369727 w 5769111"/>
                <a:gd name="connsiteY24" fmla="*/ 6229400 h 6229400"/>
                <a:gd name="connsiteX25" fmla="*/ 771046 w 5769111"/>
                <a:gd name="connsiteY25" fmla="*/ 4817913 h 6229400"/>
                <a:gd name="connsiteX26" fmla="*/ 0 w 5769111"/>
                <a:gd name="connsiteY26" fmla="*/ 3263748 h 6229400"/>
                <a:gd name="connsiteX27" fmla="*/ 3882695 w 5769111"/>
                <a:gd name="connsiteY27" fmla="*/ 0 h 62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769111" h="6229400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675390"/>
                  </a:lnTo>
                  <a:lnTo>
                    <a:pt x="5711488" y="1585205"/>
                  </a:lnTo>
                  <a:cubicBezTo>
                    <a:pt x="5665942" y="1521390"/>
                    <a:pt x="5617428" y="1460432"/>
                    <a:pt x="5566027" y="1402571"/>
                  </a:cubicBezTo>
                  <a:cubicBezTo>
                    <a:pt x="5367411" y="1179058"/>
                    <a:pt x="5129563" y="1005460"/>
                    <a:pt x="4858734" y="886639"/>
                  </a:cubicBezTo>
                  <a:cubicBezTo>
                    <a:pt x="4568779" y="759363"/>
                    <a:pt x="4240327" y="694858"/>
                    <a:pt x="3882695" y="694858"/>
                  </a:cubicBezTo>
                  <a:cubicBezTo>
                    <a:pt x="3504835" y="694858"/>
                    <a:pt x="3105151" y="767471"/>
                    <a:pt x="2727046" y="905053"/>
                  </a:cubicBezTo>
                  <a:cubicBezTo>
                    <a:pt x="2352985" y="1041013"/>
                    <a:pt x="1996826" y="1241132"/>
                    <a:pt x="1697186" y="1483638"/>
                  </a:cubicBezTo>
                  <a:cubicBezTo>
                    <a:pt x="1397913" y="1725796"/>
                    <a:pt x="1153199" y="2012308"/>
                    <a:pt x="989279" y="2312139"/>
                  </a:cubicBezTo>
                  <a:cubicBezTo>
                    <a:pt x="820946" y="2620077"/>
                    <a:pt x="735615" y="2940290"/>
                    <a:pt x="735615" y="3263863"/>
                  </a:cubicBezTo>
                  <a:cubicBezTo>
                    <a:pt x="735615" y="3573074"/>
                    <a:pt x="863980" y="3752464"/>
                    <a:pt x="1154424" y="4128614"/>
                  </a:cubicBezTo>
                  <a:cubicBezTo>
                    <a:pt x="1227127" y="4222767"/>
                    <a:pt x="1302282" y="4320162"/>
                    <a:pt x="1379768" y="4427981"/>
                  </a:cubicBezTo>
                  <a:cubicBezTo>
                    <a:pt x="1653784" y="4809458"/>
                    <a:pt x="1934912" y="5080685"/>
                    <a:pt x="2239456" y="5256947"/>
                  </a:cubicBezTo>
                  <a:cubicBezTo>
                    <a:pt x="2562268" y="5443863"/>
                    <a:pt x="2932037" y="5534658"/>
                    <a:pt x="3369727" y="5534658"/>
                  </a:cubicBezTo>
                  <a:cubicBezTo>
                    <a:pt x="3618120" y="5534658"/>
                    <a:pt x="3849103" y="5478491"/>
                    <a:pt x="4096760" y="5357817"/>
                  </a:cubicBezTo>
                  <a:cubicBezTo>
                    <a:pt x="4351037" y="5233901"/>
                    <a:pt x="4602740" y="5053238"/>
                    <a:pt x="4881905" y="4847212"/>
                  </a:cubicBezTo>
                  <a:cubicBezTo>
                    <a:pt x="4947375" y="4798920"/>
                    <a:pt x="5012599" y="4751322"/>
                    <a:pt x="5075739" y="4705346"/>
                  </a:cubicBezTo>
                  <a:cubicBezTo>
                    <a:pt x="5327320" y="4521990"/>
                    <a:pt x="5568418" y="4346256"/>
                    <a:pt x="5759930" y="4166809"/>
                  </a:cubicBezTo>
                  <a:lnTo>
                    <a:pt x="5769111" y="4157764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Graphic 6" descr="Books on Shelf">
            <a:extLst>
              <a:ext uri="{FF2B5EF4-FFF2-40B4-BE49-F238E27FC236}">
                <a16:creationId xmlns:a16="http://schemas.microsoft.com/office/drawing/2014/main" id="{9ECC8D2D-10C0-C93C-AD90-E2594F9548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21726" y="1629089"/>
            <a:ext cx="3620021" cy="3620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39121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5B7544-BFA0-0F2F-A4EC-0449BAEE0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GPU kernel libraries: Generic Vertical Fusion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581F818-45AC-EC3A-B518-2C314B0093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0403" y="1475240"/>
            <a:ext cx="9151194" cy="5116753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76CB9EF2-FC76-4E7A-46C2-4F81F15B1F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8291" y="5051985"/>
            <a:ext cx="2903811" cy="1440890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A5C58532-47C3-ED64-F75C-3B37F3C435CD}"/>
              </a:ext>
            </a:extLst>
          </p:cNvPr>
          <p:cNvSpPr txBox="1"/>
          <p:nvPr/>
        </p:nvSpPr>
        <p:spPr>
          <a:xfrm>
            <a:off x="84350" y="2306385"/>
            <a:ext cx="1272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No Fusion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21E3C1BD-F99D-F77D-6584-F4A4AAB25962}"/>
              </a:ext>
            </a:extLst>
          </p:cNvPr>
          <p:cNvSpPr/>
          <p:nvPr/>
        </p:nvSpPr>
        <p:spPr>
          <a:xfrm>
            <a:off x="40769" y="2224846"/>
            <a:ext cx="1272690" cy="50670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1D60EC45-63CA-2A44-77A4-C6376DC03720}"/>
              </a:ext>
            </a:extLst>
          </p:cNvPr>
          <p:cNvSpPr/>
          <p:nvPr/>
        </p:nvSpPr>
        <p:spPr>
          <a:xfrm>
            <a:off x="1979603" y="4981078"/>
            <a:ext cx="862239" cy="511145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C559C381-E728-D45D-CCBF-72C58B740025}"/>
              </a:ext>
            </a:extLst>
          </p:cNvPr>
          <p:cNvSpPr txBox="1"/>
          <p:nvPr/>
        </p:nvSpPr>
        <p:spPr>
          <a:xfrm>
            <a:off x="2069098" y="5051985"/>
            <a:ext cx="1610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chemeClr val="bg1"/>
                </a:solidFill>
              </a:rPr>
              <a:t>GVF</a:t>
            </a:r>
          </a:p>
        </p:txBody>
      </p:sp>
    </p:spTree>
    <p:extLst>
      <p:ext uri="{BB962C8B-B14F-4D97-AF65-F5344CB8AC3E}">
        <p14:creationId xmlns:p14="http://schemas.microsoft.com/office/powerpoint/2010/main" val="243662997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765A0F-EF38-1033-CC48-BCDD7CCB8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GPU kernel libraries: Cr,Res,Nor for 50 Crops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F32EEFC-7C6D-92F3-3CA7-55DCF0EA98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1722" y="1557684"/>
            <a:ext cx="8848555" cy="473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4342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62CDA12-74CF-6698-7532-23934AFDC2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GPU kernel libraries: CircularTensor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CBFF096-7E53-C3AF-31CC-FB9073105E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764" y="1825625"/>
            <a:ext cx="1136349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/>
              <a:t>cvGS::</a:t>
            </a:r>
            <a:r>
              <a:rPr lang="en-US" sz="1800">
                <a:solidFill>
                  <a:schemeClr val="accent6"/>
                </a:solidFill>
              </a:rPr>
              <a:t>CircularTensor</a:t>
            </a:r>
            <a:r>
              <a:rPr lang="en-US" sz="1800"/>
              <a:t>&lt;</a:t>
            </a:r>
            <a:r>
              <a:rPr lang="en-US" sz="1800">
                <a:solidFill>
                  <a:schemeClr val="accent5">
                    <a:lumMod val="60000"/>
                    <a:lumOff val="40000"/>
                  </a:schemeClr>
                </a:solidFill>
              </a:rPr>
              <a:t>InputCVType</a:t>
            </a:r>
            <a:r>
              <a:rPr lang="en-US" sz="1800"/>
              <a:t>, </a:t>
            </a:r>
            <a:r>
              <a:rPr lang="en-US" sz="1800">
                <a:solidFill>
                  <a:schemeClr val="accent5">
                    <a:lumMod val="60000"/>
                    <a:lumOff val="40000"/>
                  </a:schemeClr>
                </a:solidFill>
              </a:rPr>
              <a:t>CircularTensorCVType</a:t>
            </a:r>
            <a:r>
              <a:rPr lang="en-US" sz="1800"/>
              <a:t>, </a:t>
            </a:r>
            <a:r>
              <a:rPr lang="en-US" sz="1800">
                <a:solidFill>
                  <a:schemeClr val="accent5">
                    <a:lumMod val="60000"/>
                    <a:lumOff val="40000"/>
                  </a:schemeClr>
                </a:solidFill>
              </a:rPr>
              <a:t>NUM_CHANNELS</a:t>
            </a:r>
            <a:r>
              <a:rPr lang="en-US" sz="1800"/>
              <a:t>, </a:t>
            </a:r>
            <a:r>
              <a:rPr lang="en-US" sz="1800">
                <a:solidFill>
                  <a:schemeClr val="accent5">
                    <a:lumMod val="60000"/>
                    <a:lumOff val="40000"/>
                  </a:schemeClr>
                </a:solidFill>
              </a:rPr>
              <a:t>BATCH</a:t>
            </a:r>
            <a:r>
              <a:rPr lang="en-US" sz="1800"/>
              <a:t>, 					        cvGS::CircularTensorOrder::</a:t>
            </a:r>
            <a:r>
              <a:rPr lang="en-US" sz="1800">
                <a:solidFill>
                  <a:schemeClr val="accent2">
                    <a:lumMod val="75000"/>
                  </a:schemeClr>
                </a:solidFill>
              </a:rPr>
              <a:t>NewestFirst</a:t>
            </a:r>
            <a:r>
              <a:rPr lang="en-US" sz="1800"/>
              <a:t>&gt; </a:t>
            </a:r>
            <a:r>
              <a:rPr lang="en-US" sz="1800">
                <a:solidFill>
                  <a:schemeClr val="accent1">
                    <a:lumMod val="60000"/>
                    <a:lumOff val="40000"/>
                  </a:schemeClr>
                </a:solidFill>
              </a:rPr>
              <a:t>myTensor</a:t>
            </a:r>
            <a:r>
              <a:rPr lang="en-US" sz="1800"/>
              <a:t>(</a:t>
            </a:r>
            <a:r>
              <a:rPr lang="en-US" sz="1800">
                <a:solidFill>
                  <a:schemeClr val="accent1">
                    <a:lumMod val="60000"/>
                    <a:lumOff val="40000"/>
                  </a:schemeClr>
                </a:solidFill>
              </a:rPr>
              <a:t>WIDTH</a:t>
            </a:r>
            <a:r>
              <a:rPr lang="en-US" sz="1800"/>
              <a:t>, </a:t>
            </a:r>
            <a:r>
              <a:rPr lang="en-US" sz="1800">
                <a:solidFill>
                  <a:schemeClr val="accent1">
                    <a:lumMod val="60000"/>
                    <a:lumOff val="40000"/>
                  </a:schemeClr>
                </a:solidFill>
              </a:rPr>
              <a:t>HEIGHT</a:t>
            </a:r>
            <a:r>
              <a:rPr lang="en-US" sz="1800"/>
              <a:t>);</a:t>
            </a:r>
          </a:p>
          <a:p>
            <a:pPr marL="0" indent="0">
              <a:buNone/>
            </a:pPr>
            <a:endParaRPr lang="en-US" sz="180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0" indent="0">
              <a:buNone/>
            </a:pPr>
            <a:r>
              <a:rPr lang="en-US" sz="1800">
                <a:solidFill>
                  <a:schemeClr val="accent1">
                    <a:lumMod val="60000"/>
                    <a:lumOff val="40000"/>
                  </a:schemeClr>
                </a:solidFill>
              </a:rPr>
              <a:t>myTensor</a:t>
            </a:r>
            <a:r>
              <a:rPr lang="en-US" sz="1800"/>
              <a:t>.update(</a:t>
            </a:r>
            <a:r>
              <a:rPr lang="en-US" sz="1800">
                <a:solidFill>
                  <a:schemeClr val="accent1">
                    <a:lumMod val="60000"/>
                    <a:lumOff val="40000"/>
                  </a:schemeClr>
                </a:solidFill>
              </a:rPr>
              <a:t>cv_stream</a:t>
            </a:r>
            <a:r>
              <a:rPr lang="en-US" sz="1800"/>
              <a:t>, </a:t>
            </a:r>
          </a:p>
          <a:p>
            <a:pPr marL="0" indent="0">
              <a:buNone/>
            </a:pPr>
            <a:r>
              <a:rPr lang="en-US" sz="1800"/>
              <a:t>	                  cvGS::resize&lt;…&gt;(</a:t>
            </a:r>
            <a:r>
              <a:rPr lang="en-US" sz="1800">
                <a:solidFill>
                  <a:schemeClr val="accent1">
                    <a:lumMod val="60000"/>
                    <a:lumOff val="40000"/>
                  </a:schemeClr>
                </a:solidFill>
              </a:rPr>
              <a:t>newImage</a:t>
            </a:r>
            <a:r>
              <a:rPr lang="en-US" sz="1800"/>
              <a:t>, …),</a:t>
            </a:r>
          </a:p>
          <a:p>
            <a:pPr marL="0" indent="0">
              <a:buNone/>
            </a:pPr>
            <a:r>
              <a:rPr lang="en-US" sz="1800"/>
              <a:t>	                  cvGS::convertTo&lt;…&gt;(…),</a:t>
            </a:r>
          </a:p>
          <a:p>
            <a:pPr marL="0" indent="0">
              <a:buNone/>
            </a:pPr>
            <a:r>
              <a:rPr lang="en-US" sz="1800"/>
              <a:t>	                  cvGS::split&lt;…&gt;(</a:t>
            </a:r>
            <a:r>
              <a:rPr lang="en-US" sz="1800">
                <a:solidFill>
                  <a:schemeClr val="accent1">
                    <a:lumMod val="60000"/>
                    <a:lumOff val="40000"/>
                  </a:schemeClr>
                </a:solidFill>
              </a:rPr>
              <a:t>myTensor</a:t>
            </a:r>
            <a:r>
              <a:rPr lang="en-US" sz="1800"/>
              <a:t>.ptr().data)); </a:t>
            </a:r>
            <a:r>
              <a:rPr lang="en-US" sz="1800">
                <a:solidFill>
                  <a:schemeClr val="accent6">
                    <a:lumMod val="75000"/>
                  </a:schemeClr>
                </a:solidFill>
              </a:rPr>
              <a:t>// We may look for a way to avoid this</a:t>
            </a:r>
          </a:p>
          <a:p>
            <a:pPr marL="0" indent="0">
              <a:buNone/>
            </a:pPr>
            <a:endParaRPr lang="en-US" sz="180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sz="1800">
                <a:solidFill>
                  <a:schemeClr val="accent6">
                    <a:lumMod val="75000"/>
                  </a:schemeClr>
                </a:solidFill>
              </a:rPr>
              <a:t>// Now you can send the raw data to inference</a:t>
            </a:r>
          </a:p>
          <a:p>
            <a:pPr marL="0" indent="0">
              <a:buNone/>
            </a:pPr>
            <a:r>
              <a:rPr lang="en-US" sz="1800">
                <a:solidFill>
                  <a:schemeClr val="accent1">
                    <a:lumMod val="60000"/>
                    <a:lumOff val="40000"/>
                  </a:schemeClr>
                </a:solidFill>
              </a:rPr>
              <a:t>network</a:t>
            </a:r>
            <a:r>
              <a:rPr lang="en-US" sz="1800"/>
              <a:t>.forward(</a:t>
            </a:r>
            <a:r>
              <a:rPr lang="en-US" sz="1800">
                <a:solidFill>
                  <a:schemeClr val="accent1">
                    <a:lumMod val="60000"/>
                    <a:lumOff val="40000"/>
                  </a:schemeClr>
                </a:solidFill>
              </a:rPr>
              <a:t>myTensor</a:t>
            </a:r>
            <a:r>
              <a:rPr lang="en-US" sz="1800"/>
              <a:t>.ptr().data, </a:t>
            </a:r>
            <a:r>
              <a:rPr lang="en-US" sz="1800">
                <a:solidFill>
                  <a:schemeClr val="accent1">
                    <a:lumMod val="60000"/>
                    <a:lumOff val="40000"/>
                  </a:schemeClr>
                </a:solidFill>
              </a:rPr>
              <a:t>cv_stream</a:t>
            </a:r>
            <a:r>
              <a:rPr lang="en-US" sz="1800"/>
              <a:t>); </a:t>
            </a:r>
          </a:p>
          <a:p>
            <a:pPr mar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04821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Cubo 53">
            <a:extLst>
              <a:ext uri="{FF2B5EF4-FFF2-40B4-BE49-F238E27FC236}">
                <a16:creationId xmlns:a16="http://schemas.microsoft.com/office/drawing/2014/main" id="{74405AE3-0FCE-7E53-9007-678A83DCDCEB}"/>
              </a:ext>
            </a:extLst>
          </p:cNvPr>
          <p:cNvSpPr/>
          <p:nvPr/>
        </p:nvSpPr>
        <p:spPr>
          <a:xfrm>
            <a:off x="7884769" y="4190258"/>
            <a:ext cx="2120201" cy="630589"/>
          </a:xfrm>
          <a:prstGeom prst="cube">
            <a:avLst>
              <a:gd name="adj" fmla="val 85664"/>
            </a:avLst>
          </a:prstGeom>
          <a:solidFill>
            <a:srgbClr val="4472C4"/>
          </a:solidFill>
          <a:ln w="12700" cap="flat" cmpd="sng" algn="ctr">
            <a:solidFill>
              <a:srgbClr val="4472C4">
                <a:shade val="1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1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Cubo 54">
            <a:extLst>
              <a:ext uri="{FF2B5EF4-FFF2-40B4-BE49-F238E27FC236}">
                <a16:creationId xmlns:a16="http://schemas.microsoft.com/office/drawing/2014/main" id="{3A3E7537-B898-5D58-309C-14189B5D30EB}"/>
              </a:ext>
            </a:extLst>
          </p:cNvPr>
          <p:cNvSpPr/>
          <p:nvPr/>
        </p:nvSpPr>
        <p:spPr>
          <a:xfrm>
            <a:off x="7884769" y="3815211"/>
            <a:ext cx="2120201" cy="630589"/>
          </a:xfrm>
          <a:prstGeom prst="cube">
            <a:avLst>
              <a:gd name="adj" fmla="val 85664"/>
            </a:avLst>
          </a:prstGeom>
          <a:solidFill>
            <a:srgbClr val="4472C4"/>
          </a:solidFill>
          <a:ln w="12700" cap="flat" cmpd="sng" algn="ctr">
            <a:solidFill>
              <a:srgbClr val="4472C4">
                <a:shade val="1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1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" name="Cubo 55">
            <a:extLst>
              <a:ext uri="{FF2B5EF4-FFF2-40B4-BE49-F238E27FC236}">
                <a16:creationId xmlns:a16="http://schemas.microsoft.com/office/drawing/2014/main" id="{83522DE7-4925-8CD8-4234-D149F6700343}"/>
              </a:ext>
            </a:extLst>
          </p:cNvPr>
          <p:cNvSpPr/>
          <p:nvPr/>
        </p:nvSpPr>
        <p:spPr>
          <a:xfrm>
            <a:off x="7884768" y="3440164"/>
            <a:ext cx="2120201" cy="630589"/>
          </a:xfrm>
          <a:prstGeom prst="cube">
            <a:avLst>
              <a:gd name="adj" fmla="val 85664"/>
            </a:avLst>
          </a:prstGeom>
          <a:solidFill>
            <a:srgbClr val="4472C4"/>
          </a:solidFill>
          <a:ln w="12700" cap="flat" cmpd="sng" algn="ctr">
            <a:solidFill>
              <a:srgbClr val="4472C4">
                <a:shade val="1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1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7" name="Cubo 56">
            <a:extLst>
              <a:ext uri="{FF2B5EF4-FFF2-40B4-BE49-F238E27FC236}">
                <a16:creationId xmlns:a16="http://schemas.microsoft.com/office/drawing/2014/main" id="{1FC50948-69CC-A19C-2B44-5C4B953708F4}"/>
              </a:ext>
            </a:extLst>
          </p:cNvPr>
          <p:cNvSpPr/>
          <p:nvPr/>
        </p:nvSpPr>
        <p:spPr>
          <a:xfrm>
            <a:off x="7884767" y="3065117"/>
            <a:ext cx="2120201" cy="630589"/>
          </a:xfrm>
          <a:prstGeom prst="cube">
            <a:avLst>
              <a:gd name="adj" fmla="val 85664"/>
            </a:avLst>
          </a:prstGeom>
          <a:solidFill>
            <a:srgbClr val="4472C4"/>
          </a:solidFill>
          <a:ln w="12700" cap="flat" cmpd="sng" algn="ctr">
            <a:solidFill>
              <a:srgbClr val="4472C4">
                <a:shade val="1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1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8" name="Cubo 57">
            <a:extLst>
              <a:ext uri="{FF2B5EF4-FFF2-40B4-BE49-F238E27FC236}">
                <a16:creationId xmlns:a16="http://schemas.microsoft.com/office/drawing/2014/main" id="{B473A1C7-5619-0AD0-A425-16CB60E4CCEC}"/>
              </a:ext>
            </a:extLst>
          </p:cNvPr>
          <p:cNvSpPr/>
          <p:nvPr/>
        </p:nvSpPr>
        <p:spPr>
          <a:xfrm>
            <a:off x="1432089" y="5406910"/>
            <a:ext cx="2120201" cy="630589"/>
          </a:xfrm>
          <a:prstGeom prst="cube">
            <a:avLst>
              <a:gd name="adj" fmla="val 85664"/>
            </a:avLst>
          </a:prstGeom>
          <a:solidFill>
            <a:srgbClr val="4472C4"/>
          </a:solidFill>
          <a:ln w="12700" cap="flat" cmpd="sng" algn="ctr">
            <a:solidFill>
              <a:srgbClr val="4472C4">
                <a:shade val="1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1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9" name="Cubo 58">
            <a:extLst>
              <a:ext uri="{FF2B5EF4-FFF2-40B4-BE49-F238E27FC236}">
                <a16:creationId xmlns:a16="http://schemas.microsoft.com/office/drawing/2014/main" id="{DC738BD1-86DB-76CF-E36B-9B4462056717}"/>
              </a:ext>
            </a:extLst>
          </p:cNvPr>
          <p:cNvSpPr/>
          <p:nvPr/>
        </p:nvSpPr>
        <p:spPr>
          <a:xfrm>
            <a:off x="1456480" y="4820847"/>
            <a:ext cx="2120201" cy="630589"/>
          </a:xfrm>
          <a:prstGeom prst="cube">
            <a:avLst>
              <a:gd name="adj" fmla="val 85664"/>
            </a:avLst>
          </a:prstGeom>
          <a:solidFill>
            <a:srgbClr val="4472C4"/>
          </a:solidFill>
          <a:ln w="12700" cap="flat" cmpd="sng" algn="ctr">
            <a:solidFill>
              <a:srgbClr val="4472C4">
                <a:shade val="1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1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0" name="Cubo 59">
            <a:extLst>
              <a:ext uri="{FF2B5EF4-FFF2-40B4-BE49-F238E27FC236}">
                <a16:creationId xmlns:a16="http://schemas.microsoft.com/office/drawing/2014/main" id="{DD4EECD0-7758-1CE6-6D6A-F39014FE43FB}"/>
              </a:ext>
            </a:extLst>
          </p:cNvPr>
          <p:cNvSpPr/>
          <p:nvPr/>
        </p:nvSpPr>
        <p:spPr>
          <a:xfrm>
            <a:off x="1436383" y="4190258"/>
            <a:ext cx="2120201" cy="630589"/>
          </a:xfrm>
          <a:prstGeom prst="cube">
            <a:avLst>
              <a:gd name="adj" fmla="val 85664"/>
            </a:avLst>
          </a:prstGeom>
          <a:solidFill>
            <a:srgbClr val="4472C4"/>
          </a:solidFill>
          <a:ln w="12700" cap="flat" cmpd="sng" algn="ctr">
            <a:solidFill>
              <a:srgbClr val="4472C4">
                <a:shade val="1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1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1" name="Cubo 60">
            <a:extLst>
              <a:ext uri="{FF2B5EF4-FFF2-40B4-BE49-F238E27FC236}">
                <a16:creationId xmlns:a16="http://schemas.microsoft.com/office/drawing/2014/main" id="{5C6B1114-C694-B4E3-5DC6-C0DE839241E0}"/>
              </a:ext>
            </a:extLst>
          </p:cNvPr>
          <p:cNvSpPr/>
          <p:nvPr/>
        </p:nvSpPr>
        <p:spPr>
          <a:xfrm>
            <a:off x="1436383" y="3615659"/>
            <a:ext cx="2120201" cy="630589"/>
          </a:xfrm>
          <a:prstGeom prst="cube">
            <a:avLst>
              <a:gd name="adj" fmla="val 85664"/>
            </a:avLst>
          </a:prstGeom>
          <a:solidFill>
            <a:srgbClr val="4472C4"/>
          </a:solidFill>
          <a:ln w="12700" cap="flat" cmpd="sng" algn="ctr">
            <a:solidFill>
              <a:srgbClr val="4472C4">
                <a:shade val="1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1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2" name="Rectángulo 61">
            <a:extLst>
              <a:ext uri="{FF2B5EF4-FFF2-40B4-BE49-F238E27FC236}">
                <a16:creationId xmlns:a16="http://schemas.microsoft.com/office/drawing/2014/main" id="{2D8A8E16-6CFF-3291-D53A-1EFB8A0D1206}"/>
              </a:ext>
            </a:extLst>
          </p:cNvPr>
          <p:cNvSpPr/>
          <p:nvPr/>
        </p:nvSpPr>
        <p:spPr>
          <a:xfrm>
            <a:off x="4547280" y="223285"/>
            <a:ext cx="1961954" cy="2119654"/>
          </a:xfrm>
          <a:prstGeom prst="rect">
            <a:avLst/>
          </a:prstGeom>
          <a:solidFill>
            <a:srgbClr val="FFC000">
              <a:lumMod val="75000"/>
            </a:srgbClr>
          </a:solidFill>
          <a:ln w="12700" cap="flat" cmpd="sng" algn="ctr">
            <a:solidFill>
              <a:srgbClr val="4472C4">
                <a:shade val="1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3" name="Rectángulo 62">
            <a:extLst>
              <a:ext uri="{FF2B5EF4-FFF2-40B4-BE49-F238E27FC236}">
                <a16:creationId xmlns:a16="http://schemas.microsoft.com/office/drawing/2014/main" id="{65017DEA-C48C-44A0-6820-245F0923F496}"/>
              </a:ext>
            </a:extLst>
          </p:cNvPr>
          <p:cNvSpPr/>
          <p:nvPr/>
        </p:nvSpPr>
        <p:spPr>
          <a:xfrm>
            <a:off x="4688401" y="544579"/>
            <a:ext cx="1670108" cy="364773"/>
          </a:xfrm>
          <a:prstGeom prst="rect">
            <a:avLst/>
          </a:prstGeom>
          <a:solidFill>
            <a:srgbClr val="70AD47"/>
          </a:solidFill>
          <a:ln w="12700" cap="flat" cmpd="sng" algn="ctr">
            <a:solidFill>
              <a:srgbClr val="4472C4">
                <a:shade val="1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Interpolate</a:t>
            </a:r>
          </a:p>
        </p:txBody>
      </p:sp>
      <p:sp>
        <p:nvSpPr>
          <p:cNvPr id="64" name="Rectángulo 63">
            <a:extLst>
              <a:ext uri="{FF2B5EF4-FFF2-40B4-BE49-F238E27FC236}">
                <a16:creationId xmlns:a16="http://schemas.microsoft.com/office/drawing/2014/main" id="{E5F24ECB-5C63-44D9-FBB7-4C8BE5458A71}"/>
              </a:ext>
            </a:extLst>
          </p:cNvPr>
          <p:cNvSpPr/>
          <p:nvPr/>
        </p:nvSpPr>
        <p:spPr>
          <a:xfrm>
            <a:off x="4696791" y="1025795"/>
            <a:ext cx="1661718" cy="326063"/>
          </a:xfrm>
          <a:prstGeom prst="rect">
            <a:avLst/>
          </a:prstGeom>
          <a:solidFill>
            <a:srgbClr val="00B0F0"/>
          </a:solidFill>
          <a:ln w="12700" cap="flat" cmpd="sng" algn="ctr">
            <a:solidFill>
              <a:srgbClr val="4472C4">
                <a:shade val="1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Normalize</a:t>
            </a:r>
          </a:p>
        </p:txBody>
      </p:sp>
      <p:sp>
        <p:nvSpPr>
          <p:cNvPr id="65" name="Rectángulo 64">
            <a:extLst>
              <a:ext uri="{FF2B5EF4-FFF2-40B4-BE49-F238E27FC236}">
                <a16:creationId xmlns:a16="http://schemas.microsoft.com/office/drawing/2014/main" id="{27FB0C8F-7C0F-FC71-C807-FF75DC1432FE}"/>
              </a:ext>
            </a:extLst>
          </p:cNvPr>
          <p:cNvSpPr/>
          <p:nvPr/>
        </p:nvSpPr>
        <p:spPr>
          <a:xfrm>
            <a:off x="4688401" y="1932045"/>
            <a:ext cx="1661718" cy="326063"/>
          </a:xfrm>
          <a:prstGeom prst="rect">
            <a:avLst/>
          </a:prstGeom>
          <a:solidFill>
            <a:srgbClr val="FF0000"/>
          </a:solidFill>
          <a:ln w="12700" cap="flat" cmpd="sng" algn="ctr">
            <a:solidFill>
              <a:srgbClr val="4472C4">
                <a:shade val="1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Write</a:t>
            </a:r>
          </a:p>
        </p:txBody>
      </p:sp>
      <p:sp>
        <p:nvSpPr>
          <p:cNvPr id="66" name="CuadroTexto 65">
            <a:extLst>
              <a:ext uri="{FF2B5EF4-FFF2-40B4-BE49-F238E27FC236}">
                <a16:creationId xmlns:a16="http://schemas.microsoft.com/office/drawing/2014/main" id="{B4A7BADC-D538-7FE6-072E-3C41102C0413}"/>
              </a:ext>
            </a:extLst>
          </p:cNvPr>
          <p:cNvSpPr txBox="1"/>
          <p:nvPr/>
        </p:nvSpPr>
        <p:spPr>
          <a:xfrm>
            <a:off x="4581783" y="209088"/>
            <a:ext cx="1853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Sub Grid Pattern</a:t>
            </a:r>
          </a:p>
        </p:txBody>
      </p:sp>
      <p:sp>
        <p:nvSpPr>
          <p:cNvPr id="67" name="Rectángulo 66">
            <a:extLst>
              <a:ext uri="{FF2B5EF4-FFF2-40B4-BE49-F238E27FC236}">
                <a16:creationId xmlns:a16="http://schemas.microsoft.com/office/drawing/2014/main" id="{7900A7B1-2883-48AA-23D5-EFFB8F5412FD}"/>
              </a:ext>
            </a:extLst>
          </p:cNvPr>
          <p:cNvSpPr/>
          <p:nvPr/>
        </p:nvSpPr>
        <p:spPr>
          <a:xfrm>
            <a:off x="4696791" y="1467363"/>
            <a:ext cx="1661718" cy="326063"/>
          </a:xfrm>
          <a:prstGeom prst="rect">
            <a:avLst/>
          </a:prstGeom>
          <a:solidFill>
            <a:srgbClr val="FF0000"/>
          </a:solidFill>
          <a:ln w="12700" cap="flat" cmpd="sng" algn="ctr">
            <a:solidFill>
              <a:srgbClr val="4472C4">
                <a:shade val="1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MidWrite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68" name="Conector recto de flecha 67">
            <a:extLst>
              <a:ext uri="{FF2B5EF4-FFF2-40B4-BE49-F238E27FC236}">
                <a16:creationId xmlns:a16="http://schemas.microsoft.com/office/drawing/2014/main" id="{5C5BC50A-6A0E-A56E-E6B4-BA714AA8945C}"/>
              </a:ext>
            </a:extLst>
          </p:cNvPr>
          <p:cNvCxnSpPr>
            <a:cxnSpLocks/>
            <a:stCxn id="67" idx="1"/>
          </p:cNvCxnSpPr>
          <p:nvPr/>
        </p:nvCxnSpPr>
        <p:spPr>
          <a:xfrm flipH="1">
            <a:off x="3517529" y="1630395"/>
            <a:ext cx="1179262" cy="2568166"/>
          </a:xfrm>
          <a:prstGeom prst="straightConnector1">
            <a:avLst/>
          </a:prstGeom>
          <a:noFill/>
          <a:ln w="19050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69" name="Conector recto de flecha 68">
            <a:extLst>
              <a:ext uri="{FF2B5EF4-FFF2-40B4-BE49-F238E27FC236}">
                <a16:creationId xmlns:a16="http://schemas.microsoft.com/office/drawing/2014/main" id="{2EC260A1-E105-B2C2-6F60-F557F0188E9F}"/>
              </a:ext>
            </a:extLst>
          </p:cNvPr>
          <p:cNvCxnSpPr>
            <a:cxnSpLocks/>
            <a:stCxn id="65" idx="3"/>
            <a:endCxn id="57" idx="2"/>
          </p:cNvCxnSpPr>
          <p:nvPr/>
        </p:nvCxnSpPr>
        <p:spPr>
          <a:xfrm>
            <a:off x="6350119" y="2095077"/>
            <a:ext cx="1534648" cy="1555428"/>
          </a:xfrm>
          <a:prstGeom prst="straightConnector1">
            <a:avLst/>
          </a:prstGeom>
          <a:noFill/>
          <a:ln w="19050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pic>
        <p:nvPicPr>
          <p:cNvPr id="70" name="Imagen 69" descr="Un jugador de golf&#10;&#10;Descripción generada automáticamente con confianza media">
            <a:extLst>
              <a:ext uri="{FF2B5EF4-FFF2-40B4-BE49-F238E27FC236}">
                <a16:creationId xmlns:a16="http://schemas.microsoft.com/office/drawing/2014/main" id="{60F2D1EA-F24D-13D9-EB29-9260E3217E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525" y="834793"/>
            <a:ext cx="1987652" cy="2152761"/>
          </a:xfrm>
          <a:prstGeom prst="rect">
            <a:avLst/>
          </a:prstGeom>
        </p:spPr>
      </p:pic>
      <p:cxnSp>
        <p:nvCxnSpPr>
          <p:cNvPr id="71" name="Conector recto de flecha 70">
            <a:extLst>
              <a:ext uri="{FF2B5EF4-FFF2-40B4-BE49-F238E27FC236}">
                <a16:creationId xmlns:a16="http://schemas.microsoft.com/office/drawing/2014/main" id="{6DA48C36-4134-0610-8255-95256464375F}"/>
              </a:ext>
            </a:extLst>
          </p:cNvPr>
          <p:cNvCxnSpPr>
            <a:cxnSpLocks/>
            <a:stCxn id="70" idx="3"/>
            <a:endCxn id="63" idx="1"/>
          </p:cNvCxnSpPr>
          <p:nvPr/>
        </p:nvCxnSpPr>
        <p:spPr>
          <a:xfrm flipV="1">
            <a:off x="2947177" y="726966"/>
            <a:ext cx="1741224" cy="1184208"/>
          </a:xfrm>
          <a:prstGeom prst="straightConnector1">
            <a:avLst/>
          </a:prstGeom>
          <a:noFill/>
          <a:ln w="38100" cap="flat" cmpd="sng" algn="ctr">
            <a:solidFill>
              <a:srgbClr val="00B05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72" name="Rectángulo 71">
            <a:extLst>
              <a:ext uri="{FF2B5EF4-FFF2-40B4-BE49-F238E27FC236}">
                <a16:creationId xmlns:a16="http://schemas.microsoft.com/office/drawing/2014/main" id="{CDD7FD36-B91D-F851-BBF5-6BA7ECD91404}"/>
              </a:ext>
            </a:extLst>
          </p:cNvPr>
          <p:cNvSpPr/>
          <p:nvPr/>
        </p:nvSpPr>
        <p:spPr>
          <a:xfrm>
            <a:off x="4547280" y="2458444"/>
            <a:ext cx="1961954" cy="1315887"/>
          </a:xfrm>
          <a:prstGeom prst="rect">
            <a:avLst/>
          </a:prstGeom>
          <a:solidFill>
            <a:srgbClr val="FFC000">
              <a:lumMod val="75000"/>
            </a:srgbClr>
          </a:solidFill>
          <a:ln w="12700" cap="flat" cmpd="sng" algn="ctr">
            <a:solidFill>
              <a:srgbClr val="4472C4">
                <a:shade val="15000"/>
              </a:srgbClr>
            </a:solidFill>
            <a:prstDash val="solid"/>
            <a:miter lim="800000"/>
          </a:ln>
          <a:effectLst/>
        </p:spPr>
        <p:txBody>
          <a:bodyPr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Sub Grid Pattern</a:t>
            </a:r>
          </a:p>
        </p:txBody>
      </p:sp>
      <p:sp>
        <p:nvSpPr>
          <p:cNvPr id="73" name="Rectángulo 72">
            <a:extLst>
              <a:ext uri="{FF2B5EF4-FFF2-40B4-BE49-F238E27FC236}">
                <a16:creationId xmlns:a16="http://schemas.microsoft.com/office/drawing/2014/main" id="{649A0DE3-F368-2E76-56A2-E61B41227EB6}"/>
              </a:ext>
            </a:extLst>
          </p:cNvPr>
          <p:cNvSpPr/>
          <p:nvPr/>
        </p:nvSpPr>
        <p:spPr>
          <a:xfrm>
            <a:off x="4696897" y="2815182"/>
            <a:ext cx="1670108" cy="364773"/>
          </a:xfrm>
          <a:prstGeom prst="rect">
            <a:avLst/>
          </a:prstGeom>
          <a:solidFill>
            <a:srgbClr val="70AD47"/>
          </a:solidFill>
          <a:ln w="12700" cap="flat" cmpd="sng" algn="ctr">
            <a:solidFill>
              <a:srgbClr val="4472C4">
                <a:shade val="1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PerThreadRead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4" name="Rectángulo 73">
            <a:extLst>
              <a:ext uri="{FF2B5EF4-FFF2-40B4-BE49-F238E27FC236}">
                <a16:creationId xmlns:a16="http://schemas.microsoft.com/office/drawing/2014/main" id="{3CAB70F4-294E-017F-413C-1DA1F5474F8C}"/>
              </a:ext>
            </a:extLst>
          </p:cNvPr>
          <p:cNvSpPr/>
          <p:nvPr/>
        </p:nvSpPr>
        <p:spPr>
          <a:xfrm>
            <a:off x="4705287" y="3291212"/>
            <a:ext cx="1661718" cy="326063"/>
          </a:xfrm>
          <a:prstGeom prst="rect">
            <a:avLst/>
          </a:prstGeom>
          <a:solidFill>
            <a:srgbClr val="FF0000"/>
          </a:solidFill>
          <a:ln w="12700" cap="flat" cmpd="sng" algn="ctr">
            <a:solidFill>
              <a:srgbClr val="4472C4">
                <a:shade val="1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PerThreadWrite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5" name="Rectángulo 74">
            <a:extLst>
              <a:ext uri="{FF2B5EF4-FFF2-40B4-BE49-F238E27FC236}">
                <a16:creationId xmlns:a16="http://schemas.microsoft.com/office/drawing/2014/main" id="{B37CE52E-1BC3-6B68-8BFE-119FEEE92BD4}"/>
              </a:ext>
            </a:extLst>
          </p:cNvPr>
          <p:cNvSpPr/>
          <p:nvPr/>
        </p:nvSpPr>
        <p:spPr>
          <a:xfrm>
            <a:off x="4560062" y="3884475"/>
            <a:ext cx="1961954" cy="1315887"/>
          </a:xfrm>
          <a:prstGeom prst="rect">
            <a:avLst/>
          </a:prstGeom>
          <a:solidFill>
            <a:srgbClr val="FFC000">
              <a:lumMod val="75000"/>
            </a:srgbClr>
          </a:solidFill>
          <a:ln w="12700" cap="flat" cmpd="sng" algn="ctr">
            <a:solidFill>
              <a:srgbClr val="4472C4">
                <a:shade val="15000"/>
              </a:srgbClr>
            </a:solidFill>
            <a:prstDash val="solid"/>
            <a:miter lim="800000"/>
          </a:ln>
          <a:effectLst/>
        </p:spPr>
        <p:txBody>
          <a:bodyPr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Sub Grid Pattern</a:t>
            </a:r>
          </a:p>
        </p:txBody>
      </p:sp>
      <p:sp>
        <p:nvSpPr>
          <p:cNvPr id="76" name="Rectángulo 75">
            <a:extLst>
              <a:ext uri="{FF2B5EF4-FFF2-40B4-BE49-F238E27FC236}">
                <a16:creationId xmlns:a16="http://schemas.microsoft.com/office/drawing/2014/main" id="{DB1305A2-08D9-2404-1EB0-9080168429A2}"/>
              </a:ext>
            </a:extLst>
          </p:cNvPr>
          <p:cNvSpPr/>
          <p:nvPr/>
        </p:nvSpPr>
        <p:spPr>
          <a:xfrm>
            <a:off x="4709679" y="4241212"/>
            <a:ext cx="1670108" cy="364773"/>
          </a:xfrm>
          <a:prstGeom prst="rect">
            <a:avLst/>
          </a:prstGeom>
          <a:solidFill>
            <a:srgbClr val="70AD47"/>
          </a:solidFill>
          <a:ln w="12700" cap="flat" cmpd="sng" algn="ctr">
            <a:solidFill>
              <a:srgbClr val="4472C4">
                <a:shade val="1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PerThreadRead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7" name="Rectángulo 76">
            <a:extLst>
              <a:ext uri="{FF2B5EF4-FFF2-40B4-BE49-F238E27FC236}">
                <a16:creationId xmlns:a16="http://schemas.microsoft.com/office/drawing/2014/main" id="{B347F53C-7346-7229-74DB-CEDE95B8DE22}"/>
              </a:ext>
            </a:extLst>
          </p:cNvPr>
          <p:cNvSpPr/>
          <p:nvPr/>
        </p:nvSpPr>
        <p:spPr>
          <a:xfrm>
            <a:off x="4718069" y="4717242"/>
            <a:ext cx="1661718" cy="326063"/>
          </a:xfrm>
          <a:prstGeom prst="rect">
            <a:avLst/>
          </a:prstGeom>
          <a:solidFill>
            <a:srgbClr val="FF0000"/>
          </a:solidFill>
          <a:ln w="12700" cap="flat" cmpd="sng" algn="ctr">
            <a:solidFill>
              <a:srgbClr val="4472C4">
                <a:shade val="1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PerThreadWrite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8" name="Rectángulo 77">
            <a:extLst>
              <a:ext uri="{FF2B5EF4-FFF2-40B4-BE49-F238E27FC236}">
                <a16:creationId xmlns:a16="http://schemas.microsoft.com/office/drawing/2014/main" id="{4AFD5A35-66CF-830C-91CD-BD1B36F55E1B}"/>
              </a:ext>
            </a:extLst>
          </p:cNvPr>
          <p:cNvSpPr/>
          <p:nvPr/>
        </p:nvSpPr>
        <p:spPr>
          <a:xfrm>
            <a:off x="4560062" y="5317512"/>
            <a:ext cx="1961954" cy="1315888"/>
          </a:xfrm>
          <a:prstGeom prst="rect">
            <a:avLst/>
          </a:prstGeom>
          <a:solidFill>
            <a:srgbClr val="FFC000">
              <a:lumMod val="75000"/>
            </a:srgbClr>
          </a:solidFill>
          <a:ln w="12700" cap="flat" cmpd="sng" algn="ctr">
            <a:solidFill>
              <a:srgbClr val="4472C4">
                <a:shade val="15000"/>
              </a:srgbClr>
            </a:solidFill>
            <a:prstDash val="solid"/>
            <a:miter lim="800000"/>
          </a:ln>
          <a:effectLst/>
        </p:spPr>
        <p:txBody>
          <a:bodyPr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Sub Grid Pattern</a:t>
            </a:r>
          </a:p>
        </p:txBody>
      </p:sp>
      <p:sp>
        <p:nvSpPr>
          <p:cNvPr id="79" name="Rectángulo 78">
            <a:extLst>
              <a:ext uri="{FF2B5EF4-FFF2-40B4-BE49-F238E27FC236}">
                <a16:creationId xmlns:a16="http://schemas.microsoft.com/office/drawing/2014/main" id="{679D69A9-C6B1-DC3E-DACD-DC4455DC6292}"/>
              </a:ext>
            </a:extLst>
          </p:cNvPr>
          <p:cNvSpPr/>
          <p:nvPr/>
        </p:nvSpPr>
        <p:spPr>
          <a:xfrm>
            <a:off x="4709679" y="5674250"/>
            <a:ext cx="1670108" cy="364773"/>
          </a:xfrm>
          <a:prstGeom prst="rect">
            <a:avLst/>
          </a:prstGeom>
          <a:solidFill>
            <a:srgbClr val="70AD47"/>
          </a:solidFill>
          <a:ln w="12700" cap="flat" cmpd="sng" algn="ctr">
            <a:solidFill>
              <a:srgbClr val="4472C4">
                <a:shade val="1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PerThreadRead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0" name="Rectángulo 79">
            <a:extLst>
              <a:ext uri="{FF2B5EF4-FFF2-40B4-BE49-F238E27FC236}">
                <a16:creationId xmlns:a16="http://schemas.microsoft.com/office/drawing/2014/main" id="{59814F81-A32C-32A6-719E-95956D85DFCD}"/>
              </a:ext>
            </a:extLst>
          </p:cNvPr>
          <p:cNvSpPr/>
          <p:nvPr/>
        </p:nvSpPr>
        <p:spPr>
          <a:xfrm>
            <a:off x="4718069" y="6150280"/>
            <a:ext cx="1661718" cy="326063"/>
          </a:xfrm>
          <a:prstGeom prst="rect">
            <a:avLst/>
          </a:prstGeom>
          <a:solidFill>
            <a:srgbClr val="FF0000"/>
          </a:solidFill>
          <a:ln w="12700" cap="flat" cmpd="sng" algn="ctr">
            <a:solidFill>
              <a:srgbClr val="4472C4">
                <a:shade val="1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PerThreadWrite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1" name="CuadroTexto 80">
            <a:extLst>
              <a:ext uri="{FF2B5EF4-FFF2-40B4-BE49-F238E27FC236}">
                <a16:creationId xmlns:a16="http://schemas.microsoft.com/office/drawing/2014/main" id="{3102B8D7-D02E-55A8-5130-58B062EC886F}"/>
              </a:ext>
            </a:extLst>
          </p:cNvPr>
          <p:cNvSpPr txBox="1"/>
          <p:nvPr/>
        </p:nvSpPr>
        <p:spPr>
          <a:xfrm rot="5400000">
            <a:off x="5832541" y="3186818"/>
            <a:ext cx="20103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prstClr val="black"/>
                </a:solidFill>
                <a:latin typeface="Calibri" panose="020F0502020204030204"/>
              </a:rPr>
              <a:t>Fused Kernel</a:t>
            </a:r>
          </a:p>
        </p:txBody>
      </p:sp>
      <p:cxnSp>
        <p:nvCxnSpPr>
          <p:cNvPr id="82" name="Conector recto de flecha 81">
            <a:extLst>
              <a:ext uri="{FF2B5EF4-FFF2-40B4-BE49-F238E27FC236}">
                <a16:creationId xmlns:a16="http://schemas.microsoft.com/office/drawing/2014/main" id="{3DF9A774-AB3E-F479-6623-23140B9A01E7}"/>
              </a:ext>
            </a:extLst>
          </p:cNvPr>
          <p:cNvCxnSpPr>
            <a:cxnSpLocks/>
            <a:stCxn id="61" idx="5"/>
            <a:endCxn id="73" idx="1"/>
          </p:cNvCxnSpPr>
          <p:nvPr/>
        </p:nvCxnSpPr>
        <p:spPr>
          <a:xfrm flipV="1">
            <a:off x="3556584" y="2997569"/>
            <a:ext cx="1140313" cy="663291"/>
          </a:xfrm>
          <a:prstGeom prst="straightConnector1">
            <a:avLst/>
          </a:prstGeom>
          <a:noFill/>
          <a:ln w="38100" cap="flat" cmpd="sng" algn="ctr">
            <a:solidFill>
              <a:srgbClr val="00B05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83" name="Conector recto de flecha 82">
            <a:extLst>
              <a:ext uri="{FF2B5EF4-FFF2-40B4-BE49-F238E27FC236}">
                <a16:creationId xmlns:a16="http://schemas.microsoft.com/office/drawing/2014/main" id="{4C5381EE-7DB7-1E14-3706-481C6802F52C}"/>
              </a:ext>
            </a:extLst>
          </p:cNvPr>
          <p:cNvCxnSpPr>
            <a:cxnSpLocks/>
            <a:stCxn id="58" idx="5"/>
            <a:endCxn id="76" idx="1"/>
          </p:cNvCxnSpPr>
          <p:nvPr/>
        </p:nvCxnSpPr>
        <p:spPr>
          <a:xfrm flipV="1">
            <a:off x="3552290" y="4423599"/>
            <a:ext cx="1157389" cy="1028512"/>
          </a:xfrm>
          <a:prstGeom prst="straightConnector1">
            <a:avLst/>
          </a:prstGeom>
          <a:noFill/>
          <a:ln w="38100" cap="flat" cmpd="sng" algn="ctr">
            <a:solidFill>
              <a:srgbClr val="00B05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84" name="Conector recto de flecha 83">
            <a:extLst>
              <a:ext uri="{FF2B5EF4-FFF2-40B4-BE49-F238E27FC236}">
                <a16:creationId xmlns:a16="http://schemas.microsoft.com/office/drawing/2014/main" id="{A6275E63-F222-7707-812D-6E7A19F12F35}"/>
              </a:ext>
            </a:extLst>
          </p:cNvPr>
          <p:cNvCxnSpPr>
            <a:cxnSpLocks/>
            <a:stCxn id="59" idx="5"/>
            <a:endCxn id="79" idx="1"/>
          </p:cNvCxnSpPr>
          <p:nvPr/>
        </p:nvCxnSpPr>
        <p:spPr>
          <a:xfrm>
            <a:off x="3576681" y="4866048"/>
            <a:ext cx="1132998" cy="990589"/>
          </a:xfrm>
          <a:prstGeom prst="straightConnector1">
            <a:avLst/>
          </a:prstGeom>
          <a:noFill/>
          <a:ln w="38100" cap="flat" cmpd="sng" algn="ctr">
            <a:solidFill>
              <a:srgbClr val="00B05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85" name="Conector recto de flecha 84">
            <a:extLst>
              <a:ext uri="{FF2B5EF4-FFF2-40B4-BE49-F238E27FC236}">
                <a16:creationId xmlns:a16="http://schemas.microsoft.com/office/drawing/2014/main" id="{DF3DA008-89C6-C5F2-2AE8-810E0B4AB6C0}"/>
              </a:ext>
            </a:extLst>
          </p:cNvPr>
          <p:cNvCxnSpPr>
            <a:cxnSpLocks/>
            <a:stCxn id="74" idx="3"/>
            <a:endCxn id="56" idx="2"/>
          </p:cNvCxnSpPr>
          <p:nvPr/>
        </p:nvCxnSpPr>
        <p:spPr>
          <a:xfrm>
            <a:off x="6367005" y="3454244"/>
            <a:ext cx="1517763" cy="571308"/>
          </a:xfrm>
          <a:prstGeom prst="straightConnector1">
            <a:avLst/>
          </a:prstGeom>
          <a:noFill/>
          <a:ln w="19050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86" name="Conector recto de flecha 85">
            <a:extLst>
              <a:ext uri="{FF2B5EF4-FFF2-40B4-BE49-F238E27FC236}">
                <a16:creationId xmlns:a16="http://schemas.microsoft.com/office/drawing/2014/main" id="{1DC89A2F-44F3-7FCA-80FB-AD9FEE4E4655}"/>
              </a:ext>
            </a:extLst>
          </p:cNvPr>
          <p:cNvCxnSpPr>
            <a:cxnSpLocks/>
            <a:stCxn id="77" idx="3"/>
            <a:endCxn id="55" idx="2"/>
          </p:cNvCxnSpPr>
          <p:nvPr/>
        </p:nvCxnSpPr>
        <p:spPr>
          <a:xfrm flipV="1">
            <a:off x="6379787" y="4400599"/>
            <a:ext cx="1504982" cy="479675"/>
          </a:xfrm>
          <a:prstGeom prst="straightConnector1">
            <a:avLst/>
          </a:prstGeom>
          <a:noFill/>
          <a:ln w="19050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87" name="Conector recto de flecha 86">
            <a:extLst>
              <a:ext uri="{FF2B5EF4-FFF2-40B4-BE49-F238E27FC236}">
                <a16:creationId xmlns:a16="http://schemas.microsoft.com/office/drawing/2014/main" id="{01213BEC-C2B9-BF2D-895A-BD61EA9C1C2D}"/>
              </a:ext>
            </a:extLst>
          </p:cNvPr>
          <p:cNvCxnSpPr>
            <a:cxnSpLocks/>
            <a:stCxn id="80" idx="3"/>
            <a:endCxn id="54" idx="2"/>
          </p:cNvCxnSpPr>
          <p:nvPr/>
        </p:nvCxnSpPr>
        <p:spPr>
          <a:xfrm flipV="1">
            <a:off x="6379787" y="4775646"/>
            <a:ext cx="1504982" cy="1537666"/>
          </a:xfrm>
          <a:prstGeom prst="straightConnector1">
            <a:avLst/>
          </a:prstGeom>
          <a:noFill/>
          <a:ln w="19050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8" name="CuadroTexto 87">
            <a:extLst>
              <a:ext uri="{FF2B5EF4-FFF2-40B4-BE49-F238E27FC236}">
                <a16:creationId xmlns:a16="http://schemas.microsoft.com/office/drawing/2014/main" id="{B1A09CF9-860A-B1CE-DBF6-E1A53DBBB3A6}"/>
              </a:ext>
            </a:extLst>
          </p:cNvPr>
          <p:cNvSpPr txBox="1"/>
          <p:nvPr/>
        </p:nvSpPr>
        <p:spPr>
          <a:xfrm>
            <a:off x="1006744" y="334549"/>
            <a:ext cx="18636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prstClr val="black"/>
                </a:solidFill>
                <a:latin typeface="Calibri" panose="020F0502020204030204"/>
              </a:rPr>
              <a:t>New image</a:t>
            </a:r>
          </a:p>
        </p:txBody>
      </p:sp>
      <p:sp>
        <p:nvSpPr>
          <p:cNvPr id="89" name="Flecha: a la derecha 88">
            <a:extLst>
              <a:ext uri="{FF2B5EF4-FFF2-40B4-BE49-F238E27FC236}">
                <a16:creationId xmlns:a16="http://schemas.microsoft.com/office/drawing/2014/main" id="{5A09EFF3-F2F5-22BB-26D8-9E73A74B8A46}"/>
              </a:ext>
            </a:extLst>
          </p:cNvPr>
          <p:cNvSpPr/>
          <p:nvPr/>
        </p:nvSpPr>
        <p:spPr>
          <a:xfrm rot="5400000">
            <a:off x="9371053" y="3650718"/>
            <a:ext cx="1987789" cy="515312"/>
          </a:xfrm>
          <a:prstGeom prst="rightArrow">
            <a:avLst/>
          </a:prstGeom>
          <a:solidFill>
            <a:srgbClr val="92D050"/>
          </a:solidFill>
          <a:ln w="12700" cap="flat" cmpd="sng" algn="ctr">
            <a:solidFill>
              <a:srgbClr val="4472C4">
                <a:shade val="1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TIME</a:t>
            </a:r>
          </a:p>
        </p:txBody>
      </p:sp>
      <p:sp>
        <p:nvSpPr>
          <p:cNvPr id="90" name="CuadroTexto 89">
            <a:extLst>
              <a:ext uri="{FF2B5EF4-FFF2-40B4-BE49-F238E27FC236}">
                <a16:creationId xmlns:a16="http://schemas.microsoft.com/office/drawing/2014/main" id="{E1BA5BAD-66AC-558C-FE37-59342F524970}"/>
              </a:ext>
            </a:extLst>
          </p:cNvPr>
          <p:cNvSpPr txBox="1"/>
          <p:nvPr/>
        </p:nvSpPr>
        <p:spPr>
          <a:xfrm>
            <a:off x="10380292" y="2914478"/>
            <a:ext cx="1170494" cy="3767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Newest</a:t>
            </a:r>
          </a:p>
        </p:txBody>
      </p:sp>
      <p:sp>
        <p:nvSpPr>
          <p:cNvPr id="91" name="CuadroTexto 90">
            <a:extLst>
              <a:ext uri="{FF2B5EF4-FFF2-40B4-BE49-F238E27FC236}">
                <a16:creationId xmlns:a16="http://schemas.microsoft.com/office/drawing/2014/main" id="{A920A11F-D1AD-F00F-965D-7D8AE95F09F4}"/>
              </a:ext>
            </a:extLst>
          </p:cNvPr>
          <p:cNvSpPr txBox="1"/>
          <p:nvPr/>
        </p:nvSpPr>
        <p:spPr>
          <a:xfrm>
            <a:off x="10380292" y="4587279"/>
            <a:ext cx="1170494" cy="3767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Oldest</a:t>
            </a:r>
          </a:p>
        </p:txBody>
      </p:sp>
      <p:sp>
        <p:nvSpPr>
          <p:cNvPr id="92" name="Flecha: a la derecha 91">
            <a:extLst>
              <a:ext uri="{FF2B5EF4-FFF2-40B4-BE49-F238E27FC236}">
                <a16:creationId xmlns:a16="http://schemas.microsoft.com/office/drawing/2014/main" id="{3C0BEE1A-5D9D-D186-831C-19F5F5D75DFD}"/>
              </a:ext>
            </a:extLst>
          </p:cNvPr>
          <p:cNvSpPr/>
          <p:nvPr/>
        </p:nvSpPr>
        <p:spPr>
          <a:xfrm rot="16200000">
            <a:off x="643314" y="4009057"/>
            <a:ext cx="901058" cy="515312"/>
          </a:xfrm>
          <a:prstGeom prst="rightArrow">
            <a:avLst/>
          </a:prstGeom>
          <a:solidFill>
            <a:srgbClr val="92D050"/>
          </a:solidFill>
          <a:ln w="12700" cap="flat" cmpd="sng" algn="ctr">
            <a:solidFill>
              <a:srgbClr val="4472C4">
                <a:shade val="1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TIME</a:t>
            </a:r>
          </a:p>
        </p:txBody>
      </p:sp>
      <p:sp>
        <p:nvSpPr>
          <p:cNvPr id="93" name="CuadroTexto 92">
            <a:extLst>
              <a:ext uri="{FF2B5EF4-FFF2-40B4-BE49-F238E27FC236}">
                <a16:creationId xmlns:a16="http://schemas.microsoft.com/office/drawing/2014/main" id="{54D1E2AF-FE26-E1E9-4E8C-0D507596C985}"/>
              </a:ext>
            </a:extLst>
          </p:cNvPr>
          <p:cNvSpPr txBox="1"/>
          <p:nvPr/>
        </p:nvSpPr>
        <p:spPr>
          <a:xfrm>
            <a:off x="-128009" y="4503539"/>
            <a:ext cx="1170494" cy="3767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Newest</a:t>
            </a:r>
          </a:p>
        </p:txBody>
      </p:sp>
      <p:sp>
        <p:nvSpPr>
          <p:cNvPr id="94" name="CuadroTexto 93">
            <a:extLst>
              <a:ext uri="{FF2B5EF4-FFF2-40B4-BE49-F238E27FC236}">
                <a16:creationId xmlns:a16="http://schemas.microsoft.com/office/drawing/2014/main" id="{CDDF817F-8C08-7610-9208-F2F30F5F5AFC}"/>
              </a:ext>
            </a:extLst>
          </p:cNvPr>
          <p:cNvSpPr txBox="1"/>
          <p:nvPr/>
        </p:nvSpPr>
        <p:spPr>
          <a:xfrm>
            <a:off x="-120107" y="5074702"/>
            <a:ext cx="1170494" cy="3767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Oldest</a:t>
            </a:r>
          </a:p>
        </p:txBody>
      </p:sp>
      <p:sp>
        <p:nvSpPr>
          <p:cNvPr id="95" name="CuadroTexto 94">
            <a:extLst>
              <a:ext uri="{FF2B5EF4-FFF2-40B4-BE49-F238E27FC236}">
                <a16:creationId xmlns:a16="http://schemas.microsoft.com/office/drawing/2014/main" id="{66927FAB-5273-6CAD-E002-942AE82BE82E}"/>
              </a:ext>
            </a:extLst>
          </p:cNvPr>
          <p:cNvSpPr txBox="1"/>
          <p:nvPr/>
        </p:nvSpPr>
        <p:spPr>
          <a:xfrm>
            <a:off x="2291741" y="4275477"/>
            <a:ext cx="3420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5</a:t>
            </a:r>
          </a:p>
        </p:txBody>
      </p:sp>
      <p:sp>
        <p:nvSpPr>
          <p:cNvPr id="96" name="CuadroTexto 95">
            <a:extLst>
              <a:ext uri="{FF2B5EF4-FFF2-40B4-BE49-F238E27FC236}">
                <a16:creationId xmlns:a16="http://schemas.microsoft.com/office/drawing/2014/main" id="{6F5473E4-C78B-ECDA-E644-89F81F0E3BE3}"/>
              </a:ext>
            </a:extLst>
          </p:cNvPr>
          <p:cNvSpPr txBox="1"/>
          <p:nvPr/>
        </p:nvSpPr>
        <p:spPr>
          <a:xfrm>
            <a:off x="2291741" y="3712350"/>
            <a:ext cx="3420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4</a:t>
            </a:r>
          </a:p>
        </p:txBody>
      </p:sp>
      <p:sp>
        <p:nvSpPr>
          <p:cNvPr id="97" name="CuadroTexto 96">
            <a:extLst>
              <a:ext uri="{FF2B5EF4-FFF2-40B4-BE49-F238E27FC236}">
                <a16:creationId xmlns:a16="http://schemas.microsoft.com/office/drawing/2014/main" id="{1097C169-735F-B38A-EDB0-789F55DD05F6}"/>
              </a:ext>
            </a:extLst>
          </p:cNvPr>
          <p:cNvSpPr txBox="1"/>
          <p:nvPr/>
        </p:nvSpPr>
        <p:spPr>
          <a:xfrm>
            <a:off x="2291741" y="5537538"/>
            <a:ext cx="3420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3</a:t>
            </a:r>
          </a:p>
        </p:txBody>
      </p:sp>
      <p:sp>
        <p:nvSpPr>
          <p:cNvPr id="98" name="CuadroTexto 97">
            <a:extLst>
              <a:ext uri="{FF2B5EF4-FFF2-40B4-BE49-F238E27FC236}">
                <a16:creationId xmlns:a16="http://schemas.microsoft.com/office/drawing/2014/main" id="{04440D61-B026-AB98-7F63-BF0126212D62}"/>
              </a:ext>
            </a:extLst>
          </p:cNvPr>
          <p:cNvSpPr txBox="1"/>
          <p:nvPr/>
        </p:nvSpPr>
        <p:spPr>
          <a:xfrm>
            <a:off x="2291741" y="4929212"/>
            <a:ext cx="3420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2</a:t>
            </a:r>
          </a:p>
        </p:txBody>
      </p:sp>
      <p:sp>
        <p:nvSpPr>
          <p:cNvPr id="99" name="Flecha: a la derecha 98">
            <a:extLst>
              <a:ext uri="{FF2B5EF4-FFF2-40B4-BE49-F238E27FC236}">
                <a16:creationId xmlns:a16="http://schemas.microsoft.com/office/drawing/2014/main" id="{9301C937-A214-6A8B-C55F-B1BCF7EBAC89}"/>
              </a:ext>
            </a:extLst>
          </p:cNvPr>
          <p:cNvSpPr/>
          <p:nvPr/>
        </p:nvSpPr>
        <p:spPr>
          <a:xfrm rot="16200000">
            <a:off x="663411" y="5315022"/>
            <a:ext cx="901058" cy="515312"/>
          </a:xfrm>
          <a:prstGeom prst="rightArrow">
            <a:avLst/>
          </a:prstGeom>
          <a:solidFill>
            <a:srgbClr val="92D050"/>
          </a:solidFill>
          <a:ln w="12700" cap="flat" cmpd="sng" algn="ctr">
            <a:solidFill>
              <a:srgbClr val="4472C4">
                <a:shade val="1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TIME</a:t>
            </a:r>
          </a:p>
        </p:txBody>
      </p:sp>
      <p:sp>
        <p:nvSpPr>
          <p:cNvPr id="100" name="CuadroTexto 99">
            <a:extLst>
              <a:ext uri="{FF2B5EF4-FFF2-40B4-BE49-F238E27FC236}">
                <a16:creationId xmlns:a16="http://schemas.microsoft.com/office/drawing/2014/main" id="{254D9F46-B568-60F6-B8C6-47C4DA8D52B6}"/>
              </a:ext>
            </a:extLst>
          </p:cNvPr>
          <p:cNvSpPr txBox="1"/>
          <p:nvPr/>
        </p:nvSpPr>
        <p:spPr>
          <a:xfrm>
            <a:off x="8728609" y="4402613"/>
            <a:ext cx="3420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2</a:t>
            </a:r>
          </a:p>
        </p:txBody>
      </p:sp>
      <p:sp>
        <p:nvSpPr>
          <p:cNvPr id="101" name="CuadroTexto 100">
            <a:extLst>
              <a:ext uri="{FF2B5EF4-FFF2-40B4-BE49-F238E27FC236}">
                <a16:creationId xmlns:a16="http://schemas.microsoft.com/office/drawing/2014/main" id="{49E7BCF0-9331-BBE3-760E-EB9D64AD23A9}"/>
              </a:ext>
            </a:extLst>
          </p:cNvPr>
          <p:cNvSpPr txBox="1"/>
          <p:nvPr/>
        </p:nvSpPr>
        <p:spPr>
          <a:xfrm>
            <a:off x="8732230" y="4025552"/>
            <a:ext cx="3420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3</a:t>
            </a:r>
          </a:p>
        </p:txBody>
      </p:sp>
      <p:sp>
        <p:nvSpPr>
          <p:cNvPr id="102" name="CuadroTexto 101">
            <a:extLst>
              <a:ext uri="{FF2B5EF4-FFF2-40B4-BE49-F238E27FC236}">
                <a16:creationId xmlns:a16="http://schemas.microsoft.com/office/drawing/2014/main" id="{E8B792C4-606D-BE7B-9518-C2A7680FDB6B}"/>
              </a:ext>
            </a:extLst>
          </p:cNvPr>
          <p:cNvSpPr txBox="1"/>
          <p:nvPr/>
        </p:nvSpPr>
        <p:spPr>
          <a:xfrm>
            <a:off x="8727210" y="3156614"/>
            <a:ext cx="3420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5</a:t>
            </a:r>
          </a:p>
        </p:txBody>
      </p:sp>
      <p:sp>
        <p:nvSpPr>
          <p:cNvPr id="103" name="CuadroTexto 102">
            <a:extLst>
              <a:ext uri="{FF2B5EF4-FFF2-40B4-BE49-F238E27FC236}">
                <a16:creationId xmlns:a16="http://schemas.microsoft.com/office/drawing/2014/main" id="{5E5C2C7F-0E06-1EC4-2A7A-82DC3B876FA8}"/>
              </a:ext>
            </a:extLst>
          </p:cNvPr>
          <p:cNvSpPr txBox="1"/>
          <p:nvPr/>
        </p:nvSpPr>
        <p:spPr>
          <a:xfrm>
            <a:off x="8727210" y="3648234"/>
            <a:ext cx="3420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4</a:t>
            </a:r>
          </a:p>
        </p:txBody>
      </p:sp>
      <p:sp>
        <p:nvSpPr>
          <p:cNvPr id="106" name="CuadroTexto 105">
            <a:extLst>
              <a:ext uri="{FF2B5EF4-FFF2-40B4-BE49-F238E27FC236}">
                <a16:creationId xmlns:a16="http://schemas.microsoft.com/office/drawing/2014/main" id="{89874BAB-7C11-B3B4-57BC-0F2297B73163}"/>
              </a:ext>
            </a:extLst>
          </p:cNvPr>
          <p:cNvSpPr txBox="1"/>
          <p:nvPr/>
        </p:nvSpPr>
        <p:spPr>
          <a:xfrm>
            <a:off x="2283351" y="4294264"/>
            <a:ext cx="3420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1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FBEEC1CD-7AB8-D936-61AA-53F20FE953BC}"/>
              </a:ext>
            </a:extLst>
          </p:cNvPr>
          <p:cNvSpPr txBox="1"/>
          <p:nvPr/>
        </p:nvSpPr>
        <p:spPr>
          <a:xfrm>
            <a:off x="7802088" y="532919"/>
            <a:ext cx="306383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/>
              <a:t>CircularTensor</a:t>
            </a:r>
          </a:p>
          <a:p>
            <a:endParaRPr lang="en-US" b="1"/>
          </a:p>
          <a:p>
            <a:r>
              <a:rPr lang="en-US" b="1"/>
              <a:t>Using</a:t>
            </a:r>
            <a:r>
              <a:rPr lang="en-US"/>
              <a:t>: GVF + DHF</a:t>
            </a:r>
          </a:p>
        </p:txBody>
      </p:sp>
    </p:spTree>
    <p:extLst>
      <p:ext uri="{BB962C8B-B14F-4D97-AF65-F5344CB8AC3E}">
        <p14:creationId xmlns:p14="http://schemas.microsoft.com/office/powerpoint/2010/main" val="549561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" grpId="0"/>
      <p:bldP spid="95" grpId="1"/>
      <p:bldP spid="100" grpId="0"/>
      <p:bldP spid="100" grpId="1"/>
      <p:bldP spid="101" grpId="0"/>
      <p:bldP spid="101" grpId="1"/>
      <p:bldP spid="102" grpId="0"/>
      <p:bldP spid="102" grpId="1"/>
      <p:bldP spid="103" grpId="0"/>
      <p:bldP spid="103" grpId="1"/>
      <p:bldP spid="106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D71678-88BD-4CDA-33C9-CB1C03B172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GPU kernel libraries</a:t>
            </a:r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5D81013C-26E6-6515-E0C3-80313466E8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41096"/>
            <a:ext cx="10515600" cy="4320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81014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D306F8-C25B-D1A4-3816-6F8144AF3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GPU kernel libraries: image processing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3D5D557-C742-007E-52A7-1665DA9BFC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Hand made kernels</a:t>
            </a:r>
          </a:p>
          <a:p>
            <a:r>
              <a:rPr lang="en-US" dirty="0"/>
              <a:t>Mostly memory bound </a:t>
            </a:r>
            <a:r>
              <a:rPr lang="en-US"/>
              <a:t>-&gt; repetitive optimizations</a:t>
            </a:r>
            <a:endParaRPr lang="en-US" dirty="0"/>
          </a:p>
          <a:p>
            <a:r>
              <a:rPr lang="en-US"/>
              <a:t>Read uchar4, process float4</a:t>
            </a:r>
            <a:r>
              <a:rPr lang="en-US" dirty="0"/>
              <a:t>, </a:t>
            </a:r>
            <a:r>
              <a:rPr lang="en-US"/>
              <a:t>store uchar4 -&gt; loss of image quality</a:t>
            </a:r>
            <a:endParaRPr lang="en-U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05D806B-1D73-6F8A-D8C8-C8C34FE1A4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4330" y="3543879"/>
            <a:ext cx="5256178" cy="2522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66857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A89E2C-84CE-2246-0C24-2D969AD0D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GPU kernel libraries: graph total fusion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A172F99-3B94-466A-4A5C-4309D462AF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sz="1800">
                <a:solidFill>
                  <a:srgbClr val="0000FF"/>
                </a:solidFill>
                <a:latin typeface="Cascadia Mono" panose="020B0609020000020004" pitchFamily="49" charset="0"/>
              </a:rPr>
              <a:t>using</a:t>
            </a:r>
            <a:r>
              <a:rPr lang="en-US" sz="1800">
                <a:solidFill>
                  <a:srgbClr val="2B91AF"/>
                </a:solidFill>
                <a:latin typeface="Cascadia Mono" panose="020B0609020000020004" pitchFamily="49" charset="0"/>
              </a:rPr>
              <a:t> </a:t>
            </a:r>
            <a:r>
              <a:rPr lang="en-US" sz="1800">
                <a:solidFill>
                  <a:schemeClr val="accent6"/>
                </a:solidFill>
                <a:latin typeface="Cascadia Mono" panose="020B0609020000020004" pitchFamily="49" charset="0"/>
              </a:rPr>
              <a:t>HowToReadAPixel</a:t>
            </a:r>
            <a:r>
              <a:rPr lang="en-US" sz="1800">
                <a:solidFill>
                  <a:srgbClr val="2B91AF"/>
                </a:solidFill>
                <a:latin typeface="Cascadia Mono" panose="020B0609020000020004" pitchFamily="49" charset="0"/>
              </a:rPr>
              <a:t> </a:t>
            </a:r>
            <a:r>
              <a:rPr lang="en-US" sz="1800">
                <a:latin typeface="Cascadia Mono" panose="020B0609020000020004" pitchFamily="49" charset="0"/>
              </a:rPr>
              <a:t>= </a:t>
            </a:r>
            <a:r>
              <a:rPr lang="en-US" sz="1800">
                <a:solidFill>
                  <a:schemeClr val="accent6"/>
                </a:solidFill>
                <a:latin typeface="Cascadia Mono" panose="020B0609020000020004" pitchFamily="49" charset="0"/>
              </a:rPr>
              <a:t>Binary</a:t>
            </a:r>
            <a:r>
              <a:rPr lang="en-US" sz="1800">
                <a:solidFill>
                  <a:srgbClr val="000000"/>
                </a:solidFill>
                <a:latin typeface="Cascadia Mono" panose="020B0609020000020004" pitchFamily="49" charset="0"/>
              </a:rPr>
              <a:t>&lt;</a:t>
            </a:r>
            <a:r>
              <a:rPr lang="en-US" sz="1800">
                <a:solidFill>
                  <a:schemeClr val="accent6"/>
                </a:solidFill>
                <a:latin typeface="Cascadia Mono" panose="020B0609020000020004" pitchFamily="49" charset="0"/>
              </a:rPr>
              <a:t>ReadYUV</a:t>
            </a:r>
            <a:r>
              <a:rPr lang="en-US" sz="1800">
                <a:solidFill>
                  <a:srgbClr val="000000"/>
                </a:solidFill>
                <a:latin typeface="Cascadia Mono" panose="020B0609020000020004" pitchFamily="49" charset="0"/>
              </a:rPr>
              <a:t>&lt;</a:t>
            </a:r>
            <a:r>
              <a:rPr lang="en-US" sz="1800">
                <a:solidFill>
                  <a:schemeClr val="accent5">
                    <a:lumMod val="60000"/>
                    <a:lumOff val="40000"/>
                  </a:schemeClr>
                </a:solidFill>
                <a:latin typeface="Cascadia Mono" panose="020B0609020000020004" pitchFamily="49" charset="0"/>
              </a:rPr>
              <a:t>NV12</a:t>
            </a:r>
            <a:r>
              <a:rPr lang="en-US" sz="1800">
                <a:solidFill>
                  <a:srgbClr val="000000"/>
                </a:solidFill>
                <a:latin typeface="Cascadia Mono" panose="020B0609020000020004" pitchFamily="49" charset="0"/>
              </a:rPr>
              <a:t>&gt;, </a:t>
            </a:r>
            <a:r>
              <a:rPr lang="en-US" sz="1800">
                <a:solidFill>
                  <a:schemeClr val="accent6"/>
                </a:solidFill>
                <a:latin typeface="Cascadia Mono" panose="020B0609020000020004" pitchFamily="49" charset="0"/>
              </a:rPr>
              <a:t>ConvertYUVToRGB</a:t>
            </a:r>
            <a:r>
              <a:rPr lang="en-US" sz="1800">
                <a:solidFill>
                  <a:srgbClr val="000000"/>
                </a:solidFill>
                <a:latin typeface="Cascadia Mono" panose="020B0609020000020004" pitchFamily="49" charset="0"/>
              </a:rPr>
              <a:t>&lt;</a:t>
            </a:r>
            <a:r>
              <a:rPr lang="en-US" sz="1800">
                <a:solidFill>
                  <a:schemeClr val="accent5">
                    <a:lumMod val="60000"/>
                    <a:lumOff val="40000"/>
                  </a:schemeClr>
                </a:solidFill>
                <a:latin typeface="Cascadia Mono" panose="020B0609020000020004" pitchFamily="49" charset="0"/>
              </a:rPr>
              <a:t>NV12</a:t>
            </a:r>
            <a:r>
              <a:rPr lang="en-US" sz="180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1800">
                <a:solidFill>
                  <a:schemeClr val="accent5">
                    <a:lumMod val="60000"/>
                    <a:lumOff val="40000"/>
                  </a:schemeClr>
                </a:solidFill>
                <a:latin typeface="Cascadia Mono" panose="020B0609020000020004" pitchFamily="49" charset="0"/>
              </a:rPr>
              <a:t>Full</a:t>
            </a:r>
            <a:r>
              <a:rPr lang="en-US" sz="180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1800">
                <a:solidFill>
                  <a:schemeClr val="accent5">
                    <a:lumMod val="60000"/>
                    <a:lumOff val="40000"/>
                  </a:schemeClr>
                </a:solidFill>
                <a:latin typeface="Cascadia Mono" panose="020B0609020000020004" pitchFamily="49" charset="0"/>
              </a:rPr>
              <a:t>bt709</a:t>
            </a:r>
            <a:r>
              <a:rPr lang="en-US" sz="180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1800">
                <a:solidFill>
                  <a:schemeClr val="accent5">
                    <a:lumMod val="60000"/>
                    <a:lumOff val="40000"/>
                  </a:schemeClr>
                </a:solidFill>
                <a:latin typeface="Cascadia Mono" panose="020B0609020000020004" pitchFamily="49" charset="0"/>
              </a:rPr>
              <a:t>AddAlpha</a:t>
            </a:r>
            <a:r>
              <a:rPr lang="en-US" sz="180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1800">
                <a:latin typeface="Cascadia Mono" panose="020B0609020000020004" pitchFamily="49" charset="0"/>
              </a:rPr>
              <a:t>float4</a:t>
            </a:r>
            <a:r>
              <a:rPr lang="en-US" sz="1800">
                <a:solidFill>
                  <a:srgbClr val="000000"/>
                </a:solidFill>
                <a:latin typeface="Cascadia Mono" panose="020B0609020000020004" pitchFamily="49" charset="0"/>
              </a:rPr>
              <a:t>&gt;, </a:t>
            </a:r>
            <a:r>
              <a:rPr lang="en-US" sz="1800">
                <a:solidFill>
                  <a:schemeClr val="accent6"/>
                </a:solidFill>
                <a:latin typeface="Cascadia Mono" panose="020B0609020000020004" pitchFamily="49" charset="0"/>
              </a:rPr>
              <a:t>ImageProcA</a:t>
            </a:r>
            <a:r>
              <a:rPr lang="en-US" sz="1800">
                <a:latin typeface="Cascadia Mono" panose="020B0609020000020004" pitchFamily="49" charset="0"/>
              </a:rPr>
              <a:t>&lt;float4&gt;</a:t>
            </a:r>
            <a:r>
              <a:rPr lang="en-US" sz="1800">
                <a:solidFill>
                  <a:srgbClr val="000000"/>
                </a:solidFill>
                <a:latin typeface="Cascadia Mono" panose="020B0609020000020004" pitchFamily="49" charset="0"/>
              </a:rPr>
              <a:t>&gt;;</a:t>
            </a:r>
          </a:p>
          <a:p>
            <a:pPr marL="0" indent="0">
              <a:buNone/>
            </a:pPr>
            <a:endParaRPr lang="en-US" sz="180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1800">
                <a:solidFill>
                  <a:schemeClr val="accent6"/>
                </a:solidFill>
                <a:latin typeface="Cascadia Mono" panose="020B0609020000020004" pitchFamily="49" charset="0"/>
              </a:rPr>
              <a:t>HowToReadAPixel </a:t>
            </a:r>
            <a:r>
              <a:rPr lang="en-US" sz="1800">
                <a:solidFill>
                  <a:schemeClr val="accent1">
                    <a:lumMod val="60000"/>
                    <a:lumOff val="40000"/>
                  </a:schemeClr>
                </a:solidFill>
                <a:latin typeface="Cascadia Mono" panose="020B0609020000020004" pitchFamily="49" charset="0"/>
              </a:rPr>
              <a:t>readDF</a:t>
            </a:r>
            <a:r>
              <a:rPr lang="en-US" sz="1800"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>
                <a:solidFill>
                  <a:srgbClr val="000000"/>
                </a:solidFill>
                <a:latin typeface="Cascadia Mono" panose="020B0609020000020004" pitchFamily="49" charset="0"/>
              </a:rPr>
              <a:t>get_params&lt;0&gt;(</a:t>
            </a:r>
            <a:r>
              <a:rPr lang="en-US" sz="1800">
                <a:solidFill>
                  <a:schemeClr val="accent1">
                    <a:lumMod val="60000"/>
                    <a:lumOff val="40000"/>
                  </a:schemeClr>
                </a:solidFill>
                <a:latin typeface="Cascadia Mono" panose="020B0609020000020004" pitchFamily="49" charset="0"/>
              </a:rPr>
              <a:t>readDF</a:t>
            </a:r>
            <a:r>
              <a:rPr lang="en-US" sz="1800">
                <a:solidFill>
                  <a:srgbClr val="000000"/>
                </a:solidFill>
                <a:latin typeface="Cascadia Mono" panose="020B0609020000020004" pitchFamily="49" charset="0"/>
              </a:rPr>
              <a:t>) = </a:t>
            </a:r>
            <a:r>
              <a:rPr lang="en-US" sz="1800">
                <a:solidFill>
                  <a:schemeClr val="accent1">
                    <a:lumMod val="60000"/>
                    <a:lumOff val="40000"/>
                  </a:schemeClr>
                </a:solidFill>
                <a:latin typeface="Cascadia Mono" panose="020B0609020000020004" pitchFamily="49" charset="0"/>
              </a:rPr>
              <a:t>d_nv12Image</a:t>
            </a:r>
            <a:r>
              <a:rPr lang="en-US" sz="1800">
                <a:solidFill>
                  <a:srgbClr val="000000"/>
                </a:solidFill>
                <a:latin typeface="Cascadia Mono" panose="020B0609020000020004" pitchFamily="49" charset="0"/>
              </a:rPr>
              <a:t>; </a:t>
            </a:r>
            <a:r>
              <a:rPr lang="en-US" sz="1800">
                <a:solidFill>
                  <a:schemeClr val="accent6"/>
                </a:solidFill>
                <a:latin typeface="Cascadia Mono" panose="020B0609020000020004" pitchFamily="49" charset="0"/>
              </a:rPr>
              <a:t>// Source 8K image (ReadYUV Device Function)</a:t>
            </a:r>
          </a:p>
          <a:p>
            <a:pPr marL="0" indent="0">
              <a:buNone/>
            </a:pPr>
            <a:r>
              <a:rPr lang="en-US" sz="1800">
                <a:solidFill>
                  <a:srgbClr val="000000"/>
                </a:solidFill>
                <a:latin typeface="Cascadia Mono" panose="020B0609020000020004" pitchFamily="49" charset="0"/>
              </a:rPr>
              <a:t>get_params&lt;2&gt;(</a:t>
            </a:r>
            <a:r>
              <a:rPr lang="en-US" sz="1800">
                <a:solidFill>
                  <a:schemeClr val="accent1">
                    <a:lumMod val="60000"/>
                    <a:lumOff val="40000"/>
                  </a:schemeClr>
                </a:solidFill>
                <a:latin typeface="Cascadia Mono" panose="020B0609020000020004" pitchFamily="49" charset="0"/>
              </a:rPr>
              <a:t>readDF</a:t>
            </a:r>
            <a:r>
              <a:rPr lang="en-US" sz="1800">
                <a:solidFill>
                  <a:srgbClr val="000000"/>
                </a:solidFill>
                <a:latin typeface="Cascadia Mono" panose="020B0609020000020004" pitchFamily="49" charset="0"/>
              </a:rPr>
              <a:t>) = </a:t>
            </a:r>
            <a:r>
              <a:rPr lang="en-US" sz="1800">
                <a:solidFill>
                  <a:schemeClr val="accent1">
                    <a:lumMod val="60000"/>
                    <a:lumOff val="40000"/>
                  </a:schemeClr>
                </a:solidFill>
                <a:latin typeface="Cascadia Mono" panose="020B0609020000020004" pitchFamily="49" charset="0"/>
              </a:rPr>
              <a:t>imgProcAParams</a:t>
            </a:r>
            <a:r>
              <a:rPr lang="en-US" sz="1800">
                <a:solidFill>
                  <a:srgbClr val="000000"/>
                </a:solidFill>
                <a:latin typeface="Cascadia Mono" panose="020B0609020000020004" pitchFamily="49" charset="0"/>
              </a:rPr>
              <a:t>; </a:t>
            </a:r>
            <a:r>
              <a:rPr lang="en-US" sz="1800">
                <a:solidFill>
                  <a:schemeClr val="accent6"/>
                </a:solidFill>
                <a:latin typeface="Cascadia Mono" panose="020B0609020000020004" pitchFamily="49" charset="0"/>
              </a:rPr>
              <a:t>// Parameters required by the ImageProcA Device Function.</a:t>
            </a:r>
          </a:p>
          <a:p>
            <a:pPr marL="0" indent="0">
              <a:buNone/>
            </a:pPr>
            <a:r>
              <a:rPr lang="en-US" sz="1800">
                <a:solidFill>
                  <a:schemeClr val="accent6">
                    <a:lumMod val="75000"/>
                  </a:schemeClr>
                </a:solidFill>
                <a:latin typeface="Cascadia Mono" panose="020B0609020000020004" pitchFamily="49" charset="0"/>
              </a:rPr>
              <a:t>// Applying Backwards Generic Vertical Fussion (BGVF)</a:t>
            </a:r>
          </a:p>
          <a:p>
            <a:pPr marL="0" indent="0">
              <a:buNone/>
            </a:pPr>
            <a:r>
              <a:rPr lang="en-US" sz="1800">
                <a:solidFill>
                  <a:srgbClr val="0000FF"/>
                </a:solidFill>
                <a:latin typeface="Cascadia Mono" panose="020B0609020000020004" pitchFamily="49" charset="0"/>
              </a:rPr>
              <a:t>auto</a:t>
            </a:r>
            <a:r>
              <a:rPr lang="en-US" sz="180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>
                <a:solidFill>
                  <a:schemeClr val="accent1">
                    <a:lumMod val="60000"/>
                    <a:lumOff val="40000"/>
                  </a:schemeClr>
                </a:solidFill>
                <a:latin typeface="Cascadia Mono" panose="020B0609020000020004" pitchFamily="49" charset="0"/>
              </a:rPr>
              <a:t>howToInterpolateAPixelDF</a:t>
            </a:r>
            <a:r>
              <a:rPr lang="en-US" sz="1800">
                <a:solidFill>
                  <a:srgbClr val="000000"/>
                </a:solidFill>
                <a:latin typeface="Cascadia Mono" panose="020B0609020000020004" pitchFamily="49" charset="0"/>
              </a:rPr>
              <a:t> = resize&lt;</a:t>
            </a:r>
            <a:r>
              <a:rPr lang="en-US" sz="1800">
                <a:solidFill>
                  <a:schemeClr val="accent6"/>
                </a:solidFill>
                <a:latin typeface="Cascadia Mono" panose="020B0609020000020004" pitchFamily="49" charset="0"/>
              </a:rPr>
              <a:t>HowToReadAPixel</a:t>
            </a:r>
            <a:r>
              <a:rPr lang="en-US" sz="180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1800">
                <a:solidFill>
                  <a:srgbClr val="2F4F4F"/>
                </a:solidFill>
                <a:latin typeface="Cascadia Mono" panose="020B0609020000020004" pitchFamily="49" charset="0"/>
              </a:rPr>
              <a:t>INTER_LINEAR</a:t>
            </a:r>
            <a:r>
              <a:rPr lang="en-US" sz="1800">
                <a:solidFill>
                  <a:srgbClr val="000000"/>
                </a:solidFill>
                <a:latin typeface="Cascadia Mono" panose="020B0609020000020004" pitchFamily="49" charset="0"/>
              </a:rPr>
              <a:t>&gt;(</a:t>
            </a:r>
            <a:r>
              <a:rPr lang="en-US" sz="1800">
                <a:solidFill>
                  <a:schemeClr val="accent1">
                    <a:lumMod val="60000"/>
                    <a:lumOff val="40000"/>
                  </a:schemeClr>
                </a:solidFill>
                <a:latin typeface="Cascadia Mono" panose="020B0609020000020004" pitchFamily="49" charset="0"/>
              </a:rPr>
              <a:t>readDF</a:t>
            </a:r>
            <a:r>
              <a:rPr lang="en-US" sz="1800">
                <a:latin typeface="Cascadia Mono" panose="020B0609020000020004" pitchFamily="49" charset="0"/>
              </a:rPr>
              <a:t>.params</a:t>
            </a:r>
            <a:r>
              <a:rPr lang="en-US" sz="1800">
                <a:solidFill>
                  <a:srgbClr val="000000"/>
                </a:solidFill>
                <a:latin typeface="Cascadia Mono" panose="020B0609020000020004" pitchFamily="49" charset="0"/>
              </a:rPr>
              <a:t>,</a:t>
            </a:r>
          </a:p>
          <a:p>
            <a:pPr marL="0" indent="0">
              <a:buNone/>
            </a:pPr>
            <a:r>
              <a:rPr lang="en-US" sz="1800">
                <a:solidFill>
                  <a:schemeClr val="accent6"/>
                </a:solidFill>
                <a:latin typeface="Cascadia Mono" panose="020B0609020000020004" pitchFamily="49" charset="0"/>
              </a:rPr>
              <a:t>				Size</a:t>
            </a:r>
            <a:r>
              <a:rPr lang="en-US" sz="180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800">
                <a:solidFill>
                  <a:schemeClr val="accent1">
                    <a:lumMod val="60000"/>
                    <a:lumOff val="40000"/>
                  </a:schemeClr>
                </a:solidFill>
                <a:latin typeface="Cascadia Mono" panose="020B0609020000020004" pitchFamily="49" charset="0"/>
              </a:rPr>
              <a:t>d_nv12Image</a:t>
            </a:r>
            <a:r>
              <a:rPr lang="en-US" sz="1800">
                <a:solidFill>
                  <a:srgbClr val="000000"/>
                </a:solidFill>
                <a:latin typeface="Cascadia Mono" panose="020B0609020000020004" pitchFamily="49" charset="0"/>
              </a:rPr>
              <a:t>.dims().width, </a:t>
            </a:r>
            <a:r>
              <a:rPr lang="en-US" sz="1800">
                <a:solidFill>
                  <a:schemeClr val="accent1">
                    <a:lumMod val="60000"/>
                    <a:lumOff val="40000"/>
                  </a:schemeClr>
                </a:solidFill>
                <a:latin typeface="Cascadia Mono" panose="020B0609020000020004" pitchFamily="49" charset="0"/>
              </a:rPr>
              <a:t>d_nv12Image</a:t>
            </a:r>
            <a:r>
              <a:rPr lang="en-US" sz="1800">
                <a:solidFill>
                  <a:srgbClr val="000000"/>
                </a:solidFill>
                <a:latin typeface="Cascadia Mono" panose="020B0609020000020004" pitchFamily="49" charset="0"/>
              </a:rPr>
              <a:t>.dims().height),</a:t>
            </a:r>
          </a:p>
          <a:p>
            <a:pPr marL="0" indent="0">
              <a:buNone/>
            </a:pPr>
            <a:r>
              <a:rPr lang="en-US" sz="1800">
                <a:solidFill>
                  <a:schemeClr val="accent6"/>
                </a:solidFill>
                <a:latin typeface="Cascadia Mono" panose="020B0609020000020004" pitchFamily="49" charset="0"/>
              </a:rPr>
              <a:t>				Size</a:t>
            </a:r>
            <a:r>
              <a:rPr lang="en-US" sz="1800">
                <a:latin typeface="Cascadia Mono" panose="020B0609020000020004" pitchFamily="49" charset="0"/>
              </a:rPr>
              <a:t>(</a:t>
            </a:r>
            <a:r>
              <a:rPr lang="en-US" sz="1800">
                <a:solidFill>
                  <a:schemeClr val="accent1">
                    <a:lumMod val="60000"/>
                    <a:lumOff val="40000"/>
                  </a:schemeClr>
                </a:solidFill>
                <a:latin typeface="Cascadia Mono" panose="020B0609020000020004" pitchFamily="49" charset="0"/>
              </a:rPr>
              <a:t>targetWidth</a:t>
            </a:r>
            <a:r>
              <a:rPr lang="en-US" sz="1800">
                <a:latin typeface="Cascadia Mono" panose="020B0609020000020004" pitchFamily="49" charset="0"/>
              </a:rPr>
              <a:t>, </a:t>
            </a:r>
            <a:r>
              <a:rPr lang="en-US" sz="1800">
                <a:solidFill>
                  <a:schemeClr val="accent1">
                    <a:lumMod val="60000"/>
                    <a:lumOff val="40000"/>
                  </a:schemeClr>
                </a:solidFill>
                <a:latin typeface="Cascadia Mono" panose="020B0609020000020004" pitchFamily="49" charset="0"/>
              </a:rPr>
              <a:t>targeHeight</a:t>
            </a:r>
            <a:r>
              <a:rPr lang="en-US" sz="1800">
                <a:latin typeface="Cascadia Mono" panose="020B0609020000020004" pitchFamily="49" charset="0"/>
              </a:rPr>
              <a:t>)</a:t>
            </a:r>
            <a:r>
              <a:rPr lang="en-US" sz="180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pPr marL="0" indent="0">
              <a:buNone/>
            </a:pPr>
            <a:endParaRPr lang="en-US" sz="180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1800">
                <a:solidFill>
                  <a:schemeClr val="accent6">
                    <a:lumMod val="75000"/>
                  </a:schemeClr>
                </a:solidFill>
                <a:latin typeface="Cascadia Mono" panose="020B0609020000020004" pitchFamily="49" charset="0"/>
              </a:rPr>
              <a:t>// Not present in the OpenSource library, approximated code, more BGVF</a:t>
            </a:r>
          </a:p>
          <a:p>
            <a:pPr marL="0" indent="0">
              <a:buNone/>
            </a:pPr>
            <a:r>
              <a:rPr lang="en-US" sz="1800">
                <a:solidFill>
                  <a:srgbClr val="0000FF"/>
                </a:solidFill>
                <a:latin typeface="Cascadia Mono" panose="020B0609020000020004" pitchFamily="49" charset="0"/>
              </a:rPr>
              <a:t>auto</a:t>
            </a:r>
            <a:r>
              <a:rPr lang="en-US" sz="180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>
                <a:solidFill>
                  <a:schemeClr val="accent1">
                    <a:lumMod val="60000"/>
                    <a:lumOff val="40000"/>
                  </a:schemeClr>
                </a:solidFill>
                <a:latin typeface="Cascadia Mono" panose="020B0609020000020004" pitchFamily="49" charset="0"/>
              </a:rPr>
              <a:t>howToTransformAPixelDF</a:t>
            </a:r>
            <a:r>
              <a:rPr lang="en-US" sz="1800">
                <a:solidFill>
                  <a:srgbClr val="000000"/>
                </a:solidFill>
                <a:latin typeface="Cascadia Mono" panose="020B0609020000020004" pitchFamily="49" charset="0"/>
              </a:rPr>
              <a:t> = geometryFuntionBuilder(</a:t>
            </a:r>
            <a:r>
              <a:rPr lang="en-US" sz="1800">
                <a:solidFill>
                  <a:schemeClr val="accent1">
                    <a:lumMod val="60000"/>
                    <a:lumOff val="40000"/>
                  </a:schemeClr>
                </a:solidFill>
                <a:latin typeface="Cascadia Mono" panose="020B0609020000020004" pitchFamily="49" charset="0"/>
              </a:rPr>
              <a:t>howToInterpolateAPixelDF</a:t>
            </a:r>
            <a:r>
              <a:rPr lang="en-US" sz="180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1800">
                <a:solidFill>
                  <a:schemeClr val="accent1">
                    <a:lumMod val="60000"/>
                    <a:lumOff val="40000"/>
                  </a:schemeClr>
                </a:solidFill>
                <a:latin typeface="Cascadia Mono" panose="020B0609020000020004" pitchFamily="49" charset="0"/>
              </a:rPr>
              <a:t>stitchParams</a:t>
            </a:r>
            <a:r>
              <a:rPr lang="en-US" sz="180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800">
                <a:solidFill>
                  <a:srgbClr val="0000FF"/>
                </a:solidFill>
                <a:latin typeface="Cascadia Mono" panose="020B0609020000020004" pitchFamily="49" charset="0"/>
              </a:rPr>
              <a:t>auto</a:t>
            </a:r>
            <a:r>
              <a:rPr lang="en-US" sz="180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>
                <a:solidFill>
                  <a:schemeClr val="accent1">
                    <a:lumMod val="60000"/>
                    <a:lumOff val="40000"/>
                  </a:schemeClr>
                </a:solidFill>
                <a:latin typeface="Cascadia Mono" panose="020B0609020000020004" pitchFamily="49" charset="0"/>
              </a:rPr>
              <a:t>generateOutputImageWithScoreBoardDF</a:t>
            </a:r>
            <a:r>
              <a:rPr lang="en-US" sz="1800">
                <a:solidFill>
                  <a:srgbClr val="000000"/>
                </a:solidFill>
                <a:latin typeface="Cascadia Mono" panose="020B0609020000020004" pitchFamily="49" charset="0"/>
              </a:rPr>
              <a:t> = scoreBoardFunctionBuilder(</a:t>
            </a:r>
            <a:r>
              <a:rPr lang="en-US" sz="1800">
                <a:solidFill>
                  <a:schemeClr val="accent1">
                    <a:lumMod val="60000"/>
                    <a:lumOff val="40000"/>
                  </a:schemeClr>
                </a:solidFill>
                <a:latin typeface="Cascadia Mono" panose="020B0609020000020004" pitchFamily="49" charset="0"/>
              </a:rPr>
              <a:t>howToTransformAPixelDF</a:t>
            </a:r>
            <a:r>
              <a:rPr lang="en-US" sz="180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1800">
                <a:solidFill>
                  <a:schemeClr val="accent1">
                    <a:lumMod val="60000"/>
                    <a:lumOff val="40000"/>
                  </a:schemeClr>
                </a:solidFill>
                <a:latin typeface="Cascadia Mono" panose="020B0609020000020004" pitchFamily="49" charset="0"/>
              </a:rPr>
              <a:t>scoreBoardParams</a:t>
            </a:r>
            <a:r>
              <a:rPr lang="en-US" sz="1800">
                <a:solidFill>
                  <a:srgbClr val="000000"/>
                </a:solidFill>
                <a:latin typeface="Cascadia Mono" panose="020B0609020000020004" pitchFamily="49" charset="0"/>
              </a:rPr>
              <a:t>); </a:t>
            </a:r>
          </a:p>
          <a:p>
            <a:pPr marL="0" indent="0">
              <a:buNone/>
            </a:pPr>
            <a:endParaRPr lang="en-US" sz="180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1800">
                <a:solidFill>
                  <a:schemeClr val="accent6">
                    <a:lumMod val="75000"/>
                  </a:schemeClr>
                </a:solidFill>
                <a:latin typeface="Cascadia Mono" panose="020B0609020000020004" pitchFamily="49" charset="0"/>
              </a:rPr>
              <a:t>// Launch a single CUDA kernel, that does everything</a:t>
            </a:r>
          </a:p>
          <a:p>
            <a:pPr marL="0" indent="0">
              <a:buNone/>
            </a:pPr>
            <a:r>
              <a:rPr lang="en-US" sz="1800">
                <a:solidFill>
                  <a:srgbClr val="000000"/>
                </a:solidFill>
                <a:latin typeface="Cascadia Mono" panose="020B0609020000020004" pitchFamily="49" charset="0"/>
              </a:rPr>
              <a:t>executeOperations(</a:t>
            </a:r>
            <a:r>
              <a:rPr lang="en-US" sz="1800">
                <a:solidFill>
                  <a:schemeClr val="accent1">
                    <a:lumMod val="60000"/>
                    <a:lumOff val="40000"/>
                  </a:schemeClr>
                </a:solidFill>
                <a:latin typeface="Cascadia Mono" panose="020B0609020000020004" pitchFamily="49" charset="0"/>
              </a:rPr>
              <a:t>stream</a:t>
            </a:r>
            <a:r>
              <a:rPr lang="en-US" sz="180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1800">
                <a:solidFill>
                  <a:schemeClr val="accent1">
                    <a:lumMod val="60000"/>
                    <a:lumOff val="40000"/>
                  </a:schemeClr>
                </a:solidFill>
                <a:latin typeface="Cascadia Mono" panose="020B0609020000020004" pitchFamily="49" charset="0"/>
              </a:rPr>
              <a:t>generateOutputImageWithScoreBoardDF</a:t>
            </a:r>
            <a:r>
              <a:rPr lang="en-US" sz="1800">
                <a:latin typeface="Cascadia Mono" panose="020B0609020000020004" pitchFamily="49" charset="0"/>
              </a:rPr>
              <a:t>, </a:t>
            </a:r>
            <a:r>
              <a:rPr lang="en-US" sz="1800">
                <a:solidFill>
                  <a:schemeClr val="accent6">
                    <a:lumMod val="75000"/>
                  </a:schemeClr>
                </a:solidFill>
                <a:latin typeface="Cascadia Mono" panose="020B0609020000020004" pitchFamily="49" charset="0"/>
              </a:rPr>
              <a:t>// Generic Vertical Fusion after the BGVF</a:t>
            </a:r>
          </a:p>
          <a:p>
            <a:pPr marL="0" indent="0">
              <a:buNone/>
            </a:pPr>
            <a:r>
              <a:rPr lang="en-US" sz="1800">
                <a:solidFill>
                  <a:schemeClr val="accent6"/>
                </a:solidFill>
                <a:latin typeface="Cascadia Mono" panose="020B0609020000020004" pitchFamily="49" charset="0"/>
              </a:rPr>
              <a:t>	              Binary</a:t>
            </a:r>
            <a:r>
              <a:rPr lang="en-US" sz="1800">
                <a:latin typeface="Cascadia Mono" panose="020B0609020000020004" pitchFamily="49" charset="0"/>
              </a:rPr>
              <a:t>&lt;</a:t>
            </a:r>
            <a:r>
              <a:rPr lang="en-US" sz="1800">
                <a:solidFill>
                  <a:schemeClr val="accent6"/>
                </a:solidFill>
                <a:latin typeface="Cascadia Mono" panose="020B0609020000020004" pitchFamily="49" charset="0"/>
              </a:rPr>
              <a:t>ConvertRGBAToYUV</a:t>
            </a:r>
            <a:r>
              <a:rPr lang="en-US" sz="1800">
                <a:latin typeface="Cascadia Mono" panose="020B0609020000020004" pitchFamily="49" charset="0"/>
              </a:rPr>
              <a:t>&lt;…&gt;&gt;{},</a:t>
            </a:r>
          </a:p>
          <a:p>
            <a:pPr marL="0" indent="0">
              <a:buNone/>
            </a:pPr>
            <a:r>
              <a:rPr lang="en-US" sz="1800">
                <a:latin typeface="Cascadia Mono" panose="020B0609020000020004" pitchFamily="49" charset="0"/>
              </a:rPr>
              <a:t>		  </a:t>
            </a:r>
            <a:r>
              <a:rPr lang="en-US" sz="1800">
                <a:solidFill>
                  <a:schemeClr val="accent6"/>
                </a:solidFill>
                <a:latin typeface="Cascadia Mono" panose="020B0609020000020004" pitchFamily="49" charset="0"/>
              </a:rPr>
              <a:t>Write</a:t>
            </a:r>
            <a:r>
              <a:rPr lang="en-US" sz="1800">
                <a:latin typeface="Cascadia Mono" panose="020B0609020000020004" pitchFamily="49" charset="0"/>
              </a:rPr>
              <a:t>&lt;</a:t>
            </a:r>
            <a:r>
              <a:rPr lang="en-US" sz="1800">
                <a:solidFill>
                  <a:schemeClr val="accent6"/>
                </a:solidFill>
                <a:latin typeface="Cascadia Mono" panose="020B0609020000020004" pitchFamily="49" charset="0"/>
              </a:rPr>
              <a:t>ChromaSubSampling</a:t>
            </a:r>
            <a:r>
              <a:rPr lang="en-US" sz="1800">
                <a:latin typeface="Cascadia Mono" panose="020B0609020000020004" pitchFamily="49" charset="0"/>
              </a:rPr>
              <a:t>&lt;</a:t>
            </a:r>
            <a:r>
              <a:rPr lang="en-US" sz="1800">
                <a:solidFill>
                  <a:schemeClr val="accent5">
                    <a:lumMod val="60000"/>
                    <a:lumOff val="40000"/>
                  </a:schemeClr>
                </a:solidFill>
                <a:latin typeface="Cascadia Mono" panose="020B0609020000020004" pitchFamily="49" charset="0"/>
              </a:rPr>
              <a:t>NV12</a:t>
            </a:r>
            <a:r>
              <a:rPr lang="en-US" sz="1800">
                <a:latin typeface="Cascadia Mono" panose="020B0609020000020004" pitchFamily="49" charset="0"/>
              </a:rPr>
              <a:t>&gt;,…&gt;&gt;{</a:t>
            </a:r>
            <a:r>
              <a:rPr lang="en-US" sz="1800">
                <a:solidFill>
                  <a:schemeClr val="accent1">
                    <a:lumMod val="60000"/>
                    <a:lumOff val="40000"/>
                  </a:schemeClr>
                </a:solidFill>
                <a:latin typeface="Cascadia Mono" panose="020B0609020000020004" pitchFamily="49" charset="0"/>
              </a:rPr>
              <a:t>d_outputImage</a:t>
            </a:r>
            <a:r>
              <a:rPr lang="en-US" sz="1800">
                <a:latin typeface="Cascadia Mono" panose="020B0609020000020004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281712220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5" name="Straight Connector 146">
            <a:extLst>
              <a:ext uri="{FF2B5EF4-FFF2-40B4-BE49-F238E27FC236}">
                <a16:creationId xmlns:a16="http://schemas.microsoft.com/office/drawing/2014/main" id="{709F10EE-846C-E6E3-A714-59D1D8519C6F}"/>
              </a:ext>
            </a:extLst>
          </p:cNvPr>
          <p:cNvCxnSpPr>
            <a:cxnSpLocks/>
          </p:cNvCxnSpPr>
          <p:nvPr/>
        </p:nvCxnSpPr>
        <p:spPr>
          <a:xfrm>
            <a:off x="9750678" y="3400902"/>
            <a:ext cx="784321" cy="4665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2" name="Straight Connector 146">
            <a:extLst>
              <a:ext uri="{FF2B5EF4-FFF2-40B4-BE49-F238E27FC236}">
                <a16:creationId xmlns:a16="http://schemas.microsoft.com/office/drawing/2014/main" id="{B59692FF-CA53-8BE9-6EEB-870738899DAC}"/>
              </a:ext>
            </a:extLst>
          </p:cNvPr>
          <p:cNvCxnSpPr>
            <a:cxnSpLocks/>
          </p:cNvCxnSpPr>
          <p:nvPr/>
        </p:nvCxnSpPr>
        <p:spPr>
          <a:xfrm>
            <a:off x="8755739" y="3411300"/>
            <a:ext cx="982483" cy="3224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" name="Título 1">
            <a:extLst>
              <a:ext uri="{FF2B5EF4-FFF2-40B4-BE49-F238E27FC236}">
                <a16:creationId xmlns:a16="http://schemas.microsoft.com/office/drawing/2014/main" id="{F853B9AD-E911-140B-B742-BEA2986BE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GPU kernel libraries: graph total fussion</a:t>
            </a:r>
          </a:p>
        </p:txBody>
      </p:sp>
      <p:cxnSp>
        <p:nvCxnSpPr>
          <p:cNvPr id="4" name="Straight Connector 139">
            <a:extLst>
              <a:ext uri="{FF2B5EF4-FFF2-40B4-BE49-F238E27FC236}">
                <a16:creationId xmlns:a16="http://schemas.microsoft.com/office/drawing/2014/main" id="{7FAC44A3-536D-370C-6E14-5FFFF94C84B8}"/>
              </a:ext>
            </a:extLst>
          </p:cNvPr>
          <p:cNvCxnSpPr>
            <a:cxnSpLocks/>
          </p:cNvCxnSpPr>
          <p:nvPr/>
        </p:nvCxnSpPr>
        <p:spPr>
          <a:xfrm>
            <a:off x="7773256" y="3405567"/>
            <a:ext cx="982483" cy="3224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" name="Straight Connector 80">
            <a:extLst>
              <a:ext uri="{FF2B5EF4-FFF2-40B4-BE49-F238E27FC236}">
                <a16:creationId xmlns:a16="http://schemas.microsoft.com/office/drawing/2014/main" id="{13D75F0B-8BE9-8E08-BB09-39AEC8470B63}"/>
              </a:ext>
            </a:extLst>
          </p:cNvPr>
          <p:cNvCxnSpPr>
            <a:cxnSpLocks/>
          </p:cNvCxnSpPr>
          <p:nvPr/>
        </p:nvCxnSpPr>
        <p:spPr>
          <a:xfrm flipV="1">
            <a:off x="6840820" y="3409181"/>
            <a:ext cx="932437" cy="198348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" name="Straight Connector 77">
            <a:extLst>
              <a:ext uri="{FF2B5EF4-FFF2-40B4-BE49-F238E27FC236}">
                <a16:creationId xmlns:a16="http://schemas.microsoft.com/office/drawing/2014/main" id="{913CA035-C2AC-805F-03CF-0590564C9B85}"/>
              </a:ext>
            </a:extLst>
          </p:cNvPr>
          <p:cNvCxnSpPr>
            <a:cxnSpLocks/>
          </p:cNvCxnSpPr>
          <p:nvPr/>
        </p:nvCxnSpPr>
        <p:spPr>
          <a:xfrm>
            <a:off x="4985541" y="3607529"/>
            <a:ext cx="1855277" cy="0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" name="Straight Connector 74">
            <a:extLst>
              <a:ext uri="{FF2B5EF4-FFF2-40B4-BE49-F238E27FC236}">
                <a16:creationId xmlns:a16="http://schemas.microsoft.com/office/drawing/2014/main" id="{5D2DBF50-18C8-5280-78CC-26806CA742D3}"/>
              </a:ext>
            </a:extLst>
          </p:cNvPr>
          <p:cNvCxnSpPr>
            <a:cxnSpLocks/>
          </p:cNvCxnSpPr>
          <p:nvPr/>
        </p:nvCxnSpPr>
        <p:spPr>
          <a:xfrm>
            <a:off x="3424560" y="3607529"/>
            <a:ext cx="1210616" cy="0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" name="Straight Connector 70">
            <a:extLst>
              <a:ext uri="{FF2B5EF4-FFF2-40B4-BE49-F238E27FC236}">
                <a16:creationId xmlns:a16="http://schemas.microsoft.com/office/drawing/2014/main" id="{753E1687-796A-BCE2-E4AD-995161766FAD}"/>
              </a:ext>
            </a:extLst>
          </p:cNvPr>
          <p:cNvCxnSpPr>
            <a:cxnSpLocks/>
          </p:cNvCxnSpPr>
          <p:nvPr/>
        </p:nvCxnSpPr>
        <p:spPr>
          <a:xfrm>
            <a:off x="1921490" y="3607529"/>
            <a:ext cx="1503070" cy="0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" name="Cube 8">
            <a:extLst>
              <a:ext uri="{FF2B5EF4-FFF2-40B4-BE49-F238E27FC236}">
                <a16:creationId xmlns:a16="http://schemas.microsoft.com/office/drawing/2014/main" id="{7962C42A-1235-22F8-58AD-B832D3E6EB2D}"/>
              </a:ext>
            </a:extLst>
          </p:cNvPr>
          <p:cNvSpPr/>
          <p:nvPr/>
        </p:nvSpPr>
        <p:spPr>
          <a:xfrm>
            <a:off x="699028" y="2105511"/>
            <a:ext cx="1222463" cy="2729217"/>
          </a:xfrm>
          <a:prstGeom prst="cube">
            <a:avLst>
              <a:gd name="adj" fmla="val 98611"/>
            </a:avLst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ube 9">
            <a:extLst>
              <a:ext uri="{FF2B5EF4-FFF2-40B4-BE49-F238E27FC236}">
                <a16:creationId xmlns:a16="http://schemas.microsoft.com/office/drawing/2014/main" id="{46095196-6E32-D241-91E6-E536EC2E3D95}"/>
              </a:ext>
            </a:extLst>
          </p:cNvPr>
          <p:cNvSpPr/>
          <p:nvPr/>
        </p:nvSpPr>
        <p:spPr>
          <a:xfrm>
            <a:off x="2897565" y="2839934"/>
            <a:ext cx="530681" cy="1277712"/>
          </a:xfrm>
          <a:prstGeom prst="cube">
            <a:avLst>
              <a:gd name="adj" fmla="val 98611"/>
            </a:avLst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ube 10">
            <a:extLst>
              <a:ext uri="{FF2B5EF4-FFF2-40B4-BE49-F238E27FC236}">
                <a16:creationId xmlns:a16="http://schemas.microsoft.com/office/drawing/2014/main" id="{68A264DF-90F8-23D4-7C67-C1B8B1CF37EF}"/>
              </a:ext>
            </a:extLst>
          </p:cNvPr>
          <p:cNvSpPr/>
          <p:nvPr/>
        </p:nvSpPr>
        <p:spPr>
          <a:xfrm>
            <a:off x="4477773" y="2839936"/>
            <a:ext cx="530681" cy="1277711"/>
          </a:xfrm>
          <a:prstGeom prst="cube">
            <a:avLst>
              <a:gd name="adj" fmla="val 98611"/>
            </a:avLst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ube 11">
            <a:extLst>
              <a:ext uri="{FF2B5EF4-FFF2-40B4-BE49-F238E27FC236}">
                <a16:creationId xmlns:a16="http://schemas.microsoft.com/office/drawing/2014/main" id="{1E76449B-8ACD-5084-0D7A-279EE68612D5}"/>
              </a:ext>
            </a:extLst>
          </p:cNvPr>
          <p:cNvSpPr/>
          <p:nvPr/>
        </p:nvSpPr>
        <p:spPr>
          <a:xfrm>
            <a:off x="6313824" y="2839936"/>
            <a:ext cx="530681" cy="1277710"/>
          </a:xfrm>
          <a:prstGeom prst="cube">
            <a:avLst>
              <a:gd name="adj" fmla="val 98611"/>
            </a:avLst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ube 12">
            <a:extLst>
              <a:ext uri="{FF2B5EF4-FFF2-40B4-BE49-F238E27FC236}">
                <a16:creationId xmlns:a16="http://schemas.microsoft.com/office/drawing/2014/main" id="{C6A41D3E-81FF-3B93-8357-EEC42174D5F4}"/>
              </a:ext>
            </a:extLst>
          </p:cNvPr>
          <p:cNvSpPr/>
          <p:nvPr/>
        </p:nvSpPr>
        <p:spPr>
          <a:xfrm>
            <a:off x="7555861" y="3105278"/>
            <a:ext cx="218915" cy="502251"/>
          </a:xfrm>
          <a:prstGeom prst="cube">
            <a:avLst>
              <a:gd name="adj" fmla="val 98611"/>
            </a:avLst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4">
            <a:extLst>
              <a:ext uri="{FF2B5EF4-FFF2-40B4-BE49-F238E27FC236}">
                <a16:creationId xmlns:a16="http://schemas.microsoft.com/office/drawing/2014/main" id="{EECF9D48-CE93-A0F2-7557-BFD495350E85}"/>
              </a:ext>
            </a:extLst>
          </p:cNvPr>
          <p:cNvCxnSpPr>
            <a:cxnSpLocks/>
            <a:stCxn id="9" idx="3"/>
            <a:endCxn id="10" idx="3"/>
          </p:cNvCxnSpPr>
          <p:nvPr/>
        </p:nvCxnSpPr>
        <p:spPr>
          <a:xfrm flipV="1">
            <a:off x="707518" y="4117646"/>
            <a:ext cx="2193733" cy="7170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5">
            <a:extLst>
              <a:ext uri="{FF2B5EF4-FFF2-40B4-BE49-F238E27FC236}">
                <a16:creationId xmlns:a16="http://schemas.microsoft.com/office/drawing/2014/main" id="{38D5B478-20C5-FCA8-3F10-5505F1FD8BB4}"/>
              </a:ext>
            </a:extLst>
          </p:cNvPr>
          <p:cNvCxnSpPr>
            <a:cxnSpLocks/>
            <a:stCxn id="9" idx="1"/>
            <a:endCxn id="10" idx="1"/>
          </p:cNvCxnSpPr>
          <p:nvPr/>
        </p:nvCxnSpPr>
        <p:spPr>
          <a:xfrm>
            <a:off x="707518" y="3310993"/>
            <a:ext cx="2193733" cy="522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8">
            <a:extLst>
              <a:ext uri="{FF2B5EF4-FFF2-40B4-BE49-F238E27FC236}">
                <a16:creationId xmlns:a16="http://schemas.microsoft.com/office/drawing/2014/main" id="{5F1FE195-AFC6-3E0B-74B7-4DBE5D596216}"/>
              </a:ext>
            </a:extLst>
          </p:cNvPr>
          <p:cNvCxnSpPr>
            <a:cxnSpLocks/>
            <a:stCxn id="9" idx="0"/>
            <a:endCxn id="10" idx="0"/>
          </p:cNvCxnSpPr>
          <p:nvPr/>
        </p:nvCxnSpPr>
        <p:spPr>
          <a:xfrm>
            <a:off x="1913001" y="2105511"/>
            <a:ext cx="1511560" cy="7344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21">
            <a:extLst>
              <a:ext uri="{FF2B5EF4-FFF2-40B4-BE49-F238E27FC236}">
                <a16:creationId xmlns:a16="http://schemas.microsoft.com/office/drawing/2014/main" id="{676AE534-ECB0-5A0F-307B-F9822A1A3925}"/>
              </a:ext>
            </a:extLst>
          </p:cNvPr>
          <p:cNvCxnSpPr>
            <a:cxnSpLocks/>
            <a:stCxn id="10" idx="0"/>
            <a:endCxn id="11" idx="0"/>
          </p:cNvCxnSpPr>
          <p:nvPr/>
        </p:nvCxnSpPr>
        <p:spPr>
          <a:xfrm>
            <a:off x="3424560" y="2839934"/>
            <a:ext cx="1580208" cy="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24">
            <a:extLst>
              <a:ext uri="{FF2B5EF4-FFF2-40B4-BE49-F238E27FC236}">
                <a16:creationId xmlns:a16="http://schemas.microsoft.com/office/drawing/2014/main" id="{5F82C348-1FAA-E2B1-108D-1ECEF59BAA99}"/>
              </a:ext>
            </a:extLst>
          </p:cNvPr>
          <p:cNvCxnSpPr>
            <a:cxnSpLocks/>
            <a:stCxn id="10" idx="3"/>
            <a:endCxn id="11" idx="3"/>
          </p:cNvCxnSpPr>
          <p:nvPr/>
        </p:nvCxnSpPr>
        <p:spPr>
          <a:xfrm>
            <a:off x="2901251" y="4117646"/>
            <a:ext cx="158020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27">
            <a:extLst>
              <a:ext uri="{FF2B5EF4-FFF2-40B4-BE49-F238E27FC236}">
                <a16:creationId xmlns:a16="http://schemas.microsoft.com/office/drawing/2014/main" id="{E64061C0-6A4C-BF75-94DC-E0835FAF1379}"/>
              </a:ext>
            </a:extLst>
          </p:cNvPr>
          <p:cNvCxnSpPr>
            <a:cxnSpLocks/>
            <a:stCxn id="10" idx="1"/>
            <a:endCxn id="11" idx="1"/>
          </p:cNvCxnSpPr>
          <p:nvPr/>
        </p:nvCxnSpPr>
        <p:spPr>
          <a:xfrm>
            <a:off x="2901251" y="3363243"/>
            <a:ext cx="1580208" cy="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30">
            <a:extLst>
              <a:ext uri="{FF2B5EF4-FFF2-40B4-BE49-F238E27FC236}">
                <a16:creationId xmlns:a16="http://schemas.microsoft.com/office/drawing/2014/main" id="{0E79397B-5E9E-7FC7-AB03-AE00E0735045}"/>
              </a:ext>
            </a:extLst>
          </p:cNvPr>
          <p:cNvCxnSpPr>
            <a:cxnSpLocks/>
            <a:stCxn id="11" idx="3"/>
            <a:endCxn id="12" idx="3"/>
          </p:cNvCxnSpPr>
          <p:nvPr/>
        </p:nvCxnSpPr>
        <p:spPr>
          <a:xfrm flipV="1">
            <a:off x="4481459" y="4117646"/>
            <a:ext cx="1836051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33">
            <a:extLst>
              <a:ext uri="{FF2B5EF4-FFF2-40B4-BE49-F238E27FC236}">
                <a16:creationId xmlns:a16="http://schemas.microsoft.com/office/drawing/2014/main" id="{FC5FC15C-BE92-5CF9-5050-04A5DE37ECDD}"/>
              </a:ext>
            </a:extLst>
          </p:cNvPr>
          <p:cNvCxnSpPr>
            <a:cxnSpLocks/>
            <a:stCxn id="11" idx="1"/>
            <a:endCxn id="12" idx="1"/>
          </p:cNvCxnSpPr>
          <p:nvPr/>
        </p:nvCxnSpPr>
        <p:spPr>
          <a:xfrm>
            <a:off x="4481459" y="3363246"/>
            <a:ext cx="18360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36">
            <a:extLst>
              <a:ext uri="{FF2B5EF4-FFF2-40B4-BE49-F238E27FC236}">
                <a16:creationId xmlns:a16="http://schemas.microsoft.com/office/drawing/2014/main" id="{AD25446A-E270-BC28-5F6F-7D28D902C844}"/>
              </a:ext>
            </a:extLst>
          </p:cNvPr>
          <p:cNvCxnSpPr>
            <a:cxnSpLocks/>
            <a:stCxn id="11" idx="0"/>
            <a:endCxn id="12" idx="0"/>
          </p:cNvCxnSpPr>
          <p:nvPr/>
        </p:nvCxnSpPr>
        <p:spPr>
          <a:xfrm>
            <a:off x="5004769" y="2839936"/>
            <a:ext cx="18360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39">
            <a:extLst>
              <a:ext uri="{FF2B5EF4-FFF2-40B4-BE49-F238E27FC236}">
                <a16:creationId xmlns:a16="http://schemas.microsoft.com/office/drawing/2014/main" id="{4772F9EF-56B1-16C3-1226-4BC8DAA48CB3}"/>
              </a:ext>
            </a:extLst>
          </p:cNvPr>
          <p:cNvCxnSpPr>
            <a:cxnSpLocks/>
            <a:stCxn id="12" idx="3"/>
            <a:endCxn id="13" idx="3"/>
          </p:cNvCxnSpPr>
          <p:nvPr/>
        </p:nvCxnSpPr>
        <p:spPr>
          <a:xfrm flipV="1">
            <a:off x="6317510" y="3607529"/>
            <a:ext cx="1239872" cy="5101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42">
            <a:extLst>
              <a:ext uri="{FF2B5EF4-FFF2-40B4-BE49-F238E27FC236}">
                <a16:creationId xmlns:a16="http://schemas.microsoft.com/office/drawing/2014/main" id="{C5059AE6-3B2A-3FEE-3B23-6A8FE8E74430}"/>
              </a:ext>
            </a:extLst>
          </p:cNvPr>
          <p:cNvCxnSpPr>
            <a:cxnSpLocks/>
            <a:stCxn id="12" idx="1"/>
            <a:endCxn id="13" idx="1"/>
          </p:cNvCxnSpPr>
          <p:nvPr/>
        </p:nvCxnSpPr>
        <p:spPr>
          <a:xfrm flipV="1">
            <a:off x="6317510" y="3321153"/>
            <a:ext cx="1239872" cy="420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45">
            <a:extLst>
              <a:ext uri="{FF2B5EF4-FFF2-40B4-BE49-F238E27FC236}">
                <a16:creationId xmlns:a16="http://schemas.microsoft.com/office/drawing/2014/main" id="{2DB98D36-FDF5-7B9C-2ABC-B37E3CFB305C}"/>
              </a:ext>
            </a:extLst>
          </p:cNvPr>
          <p:cNvCxnSpPr>
            <a:cxnSpLocks/>
            <a:stCxn id="12" idx="0"/>
            <a:endCxn id="13" idx="0"/>
          </p:cNvCxnSpPr>
          <p:nvPr/>
        </p:nvCxnSpPr>
        <p:spPr>
          <a:xfrm>
            <a:off x="6840820" y="2839936"/>
            <a:ext cx="932437" cy="2653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99">
            <a:extLst>
              <a:ext uri="{FF2B5EF4-FFF2-40B4-BE49-F238E27FC236}">
                <a16:creationId xmlns:a16="http://schemas.microsoft.com/office/drawing/2014/main" id="{9280C4BE-BCCE-43FE-285C-AFE1D329BED4}"/>
              </a:ext>
            </a:extLst>
          </p:cNvPr>
          <p:cNvSpPr txBox="1"/>
          <p:nvPr/>
        </p:nvSpPr>
        <p:spPr>
          <a:xfrm>
            <a:off x="515163" y="3371595"/>
            <a:ext cx="1503598" cy="395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000994">
              <a:spcAft>
                <a:spcPts val="534"/>
              </a:spcAft>
            </a:pPr>
            <a:r>
              <a:rPr lang="en-US" sz="1970" b="1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8K NV12</a:t>
            </a:r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31" name="Rectángulo 105">
            <a:extLst>
              <a:ext uri="{FF2B5EF4-FFF2-40B4-BE49-F238E27FC236}">
                <a16:creationId xmlns:a16="http://schemas.microsoft.com/office/drawing/2014/main" id="{2E51D3F4-A93A-3645-19A4-8E04EC724A22}"/>
              </a:ext>
            </a:extLst>
          </p:cNvPr>
          <p:cNvSpPr/>
          <p:nvPr/>
        </p:nvSpPr>
        <p:spPr>
          <a:xfrm>
            <a:off x="5874723" y="4330100"/>
            <a:ext cx="2193734" cy="68190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00994">
              <a:spcAft>
                <a:spcPts val="534"/>
              </a:spcAft>
            </a:pPr>
            <a:r>
              <a:rPr lang="en-US" sz="1970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Interpolate + Geometry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32" name="Rectángulo 6">
            <a:extLst>
              <a:ext uri="{FF2B5EF4-FFF2-40B4-BE49-F238E27FC236}">
                <a16:creationId xmlns:a16="http://schemas.microsoft.com/office/drawing/2014/main" id="{855EDE54-294B-30A3-4CA7-8DCBA91A41EF}"/>
              </a:ext>
            </a:extLst>
          </p:cNvPr>
          <p:cNvSpPr/>
          <p:nvPr/>
        </p:nvSpPr>
        <p:spPr>
          <a:xfrm>
            <a:off x="3902850" y="4476187"/>
            <a:ext cx="1898887" cy="543722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00994">
              <a:spcAft>
                <a:spcPts val="534"/>
              </a:spcAft>
            </a:pPr>
            <a:r>
              <a:rPr lang="en-US" sz="1970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ImageProcA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33" name="Rectángulo 5">
            <a:extLst>
              <a:ext uri="{FF2B5EF4-FFF2-40B4-BE49-F238E27FC236}">
                <a16:creationId xmlns:a16="http://schemas.microsoft.com/office/drawing/2014/main" id="{974FB8AB-B805-8880-92BE-928391652828}"/>
              </a:ext>
            </a:extLst>
          </p:cNvPr>
          <p:cNvSpPr/>
          <p:nvPr/>
        </p:nvSpPr>
        <p:spPr>
          <a:xfrm>
            <a:off x="1929979" y="4476187"/>
            <a:ext cx="1889958" cy="543722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00994">
              <a:spcAft>
                <a:spcPts val="534"/>
              </a:spcAft>
            </a:pPr>
            <a:r>
              <a:rPr lang="en-US" sz="1970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NV12 2 RGBA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34" name="TextBox 125">
            <a:extLst>
              <a:ext uri="{FF2B5EF4-FFF2-40B4-BE49-F238E27FC236}">
                <a16:creationId xmlns:a16="http://schemas.microsoft.com/office/drawing/2014/main" id="{39466D6F-E154-A77D-ED13-088CF533899D}"/>
              </a:ext>
            </a:extLst>
          </p:cNvPr>
          <p:cNvSpPr txBox="1"/>
          <p:nvPr/>
        </p:nvSpPr>
        <p:spPr>
          <a:xfrm>
            <a:off x="1841966" y="5114441"/>
            <a:ext cx="3955942" cy="69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000994">
              <a:spcAft>
                <a:spcPts val="534"/>
              </a:spcAft>
            </a:pPr>
            <a:r>
              <a:rPr lang="en-US" sz="197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4x less pixels processed than non fused kernels, t</a:t>
            </a:r>
            <a:r>
              <a:rPr lang="en-US" sz="1970"/>
              <a:t>hanks to BGVF</a:t>
            </a:r>
            <a:endParaRPr lang="en-US"/>
          </a:p>
        </p:txBody>
      </p:sp>
      <p:sp>
        <p:nvSpPr>
          <p:cNvPr id="36" name="TextBox 127">
            <a:extLst>
              <a:ext uri="{FF2B5EF4-FFF2-40B4-BE49-F238E27FC236}">
                <a16:creationId xmlns:a16="http://schemas.microsoft.com/office/drawing/2014/main" id="{F48929C0-E075-E9A0-52FE-0EDAC22D61F2}"/>
              </a:ext>
            </a:extLst>
          </p:cNvPr>
          <p:cNvSpPr txBox="1"/>
          <p:nvPr/>
        </p:nvSpPr>
        <p:spPr>
          <a:xfrm>
            <a:off x="1988481" y="5959110"/>
            <a:ext cx="6112762" cy="69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000994">
              <a:spcAft>
                <a:spcPts val="534"/>
              </a:spcAft>
            </a:pPr>
            <a:r>
              <a:rPr lang="en-US" sz="1970"/>
              <a:t>Pixels behind the ScoreBoard will not be processed by BDFs, thanks to BGVF</a:t>
            </a:r>
            <a:endParaRPr lang="en-US"/>
          </a:p>
        </p:txBody>
      </p:sp>
      <p:sp>
        <p:nvSpPr>
          <p:cNvPr id="37" name="Cube 128">
            <a:extLst>
              <a:ext uri="{FF2B5EF4-FFF2-40B4-BE49-F238E27FC236}">
                <a16:creationId xmlns:a16="http://schemas.microsoft.com/office/drawing/2014/main" id="{F0B66517-9436-86AC-314E-7A48FAD9C40F}"/>
              </a:ext>
            </a:extLst>
          </p:cNvPr>
          <p:cNvSpPr/>
          <p:nvPr/>
        </p:nvSpPr>
        <p:spPr>
          <a:xfrm>
            <a:off x="8538344" y="3112118"/>
            <a:ext cx="218915" cy="502251"/>
          </a:xfrm>
          <a:prstGeom prst="cube">
            <a:avLst>
              <a:gd name="adj" fmla="val 98611"/>
            </a:avLst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Connector 129">
            <a:extLst>
              <a:ext uri="{FF2B5EF4-FFF2-40B4-BE49-F238E27FC236}">
                <a16:creationId xmlns:a16="http://schemas.microsoft.com/office/drawing/2014/main" id="{F7F1AD72-766C-5479-84FF-70C6388AB2BF}"/>
              </a:ext>
            </a:extLst>
          </p:cNvPr>
          <p:cNvCxnSpPr>
            <a:cxnSpLocks/>
            <a:stCxn id="13" idx="0"/>
            <a:endCxn id="37" idx="0"/>
          </p:cNvCxnSpPr>
          <p:nvPr/>
        </p:nvCxnSpPr>
        <p:spPr>
          <a:xfrm>
            <a:off x="7773256" y="3105278"/>
            <a:ext cx="982483" cy="68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135">
            <a:extLst>
              <a:ext uri="{FF2B5EF4-FFF2-40B4-BE49-F238E27FC236}">
                <a16:creationId xmlns:a16="http://schemas.microsoft.com/office/drawing/2014/main" id="{487CB718-78A7-A82C-45B6-FFE97E1BA527}"/>
              </a:ext>
            </a:extLst>
          </p:cNvPr>
          <p:cNvCxnSpPr>
            <a:cxnSpLocks/>
          </p:cNvCxnSpPr>
          <p:nvPr/>
        </p:nvCxnSpPr>
        <p:spPr>
          <a:xfrm>
            <a:off x="7555861" y="3317732"/>
            <a:ext cx="982483" cy="68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137">
            <a:extLst>
              <a:ext uri="{FF2B5EF4-FFF2-40B4-BE49-F238E27FC236}">
                <a16:creationId xmlns:a16="http://schemas.microsoft.com/office/drawing/2014/main" id="{FAEAE08E-D0F0-2A86-07A5-53D2910EDC47}"/>
              </a:ext>
            </a:extLst>
          </p:cNvPr>
          <p:cNvCxnSpPr>
            <a:cxnSpLocks/>
          </p:cNvCxnSpPr>
          <p:nvPr/>
        </p:nvCxnSpPr>
        <p:spPr>
          <a:xfrm>
            <a:off x="7554342" y="3600299"/>
            <a:ext cx="982483" cy="68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Cube 145">
            <a:extLst>
              <a:ext uri="{FF2B5EF4-FFF2-40B4-BE49-F238E27FC236}">
                <a16:creationId xmlns:a16="http://schemas.microsoft.com/office/drawing/2014/main" id="{50C917E0-1DAF-88A1-14FF-45D0C1C1C3FA}"/>
              </a:ext>
            </a:extLst>
          </p:cNvPr>
          <p:cNvSpPr/>
          <p:nvPr/>
        </p:nvSpPr>
        <p:spPr>
          <a:xfrm>
            <a:off x="9522346" y="3104713"/>
            <a:ext cx="218915" cy="502251"/>
          </a:xfrm>
          <a:prstGeom prst="cube">
            <a:avLst>
              <a:gd name="adj" fmla="val 98611"/>
            </a:avLst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Straight Connector 147">
            <a:extLst>
              <a:ext uri="{FF2B5EF4-FFF2-40B4-BE49-F238E27FC236}">
                <a16:creationId xmlns:a16="http://schemas.microsoft.com/office/drawing/2014/main" id="{4CD8C8D7-64DE-47F2-9A2E-01BF7D3FA014}"/>
              </a:ext>
            </a:extLst>
          </p:cNvPr>
          <p:cNvCxnSpPr>
            <a:cxnSpLocks/>
          </p:cNvCxnSpPr>
          <p:nvPr/>
        </p:nvCxnSpPr>
        <p:spPr>
          <a:xfrm>
            <a:off x="8755739" y="3111011"/>
            <a:ext cx="982483" cy="68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148">
            <a:extLst>
              <a:ext uri="{FF2B5EF4-FFF2-40B4-BE49-F238E27FC236}">
                <a16:creationId xmlns:a16="http://schemas.microsoft.com/office/drawing/2014/main" id="{B2B11CF3-7497-CEC3-E300-8053011B14C6}"/>
              </a:ext>
            </a:extLst>
          </p:cNvPr>
          <p:cNvCxnSpPr>
            <a:cxnSpLocks/>
          </p:cNvCxnSpPr>
          <p:nvPr/>
        </p:nvCxnSpPr>
        <p:spPr>
          <a:xfrm>
            <a:off x="8538344" y="3323465"/>
            <a:ext cx="982483" cy="68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149">
            <a:extLst>
              <a:ext uri="{FF2B5EF4-FFF2-40B4-BE49-F238E27FC236}">
                <a16:creationId xmlns:a16="http://schemas.microsoft.com/office/drawing/2014/main" id="{AB6C9EE6-6E41-E251-B9F6-2B4E2FF429AC}"/>
              </a:ext>
            </a:extLst>
          </p:cNvPr>
          <p:cNvCxnSpPr>
            <a:cxnSpLocks/>
          </p:cNvCxnSpPr>
          <p:nvPr/>
        </p:nvCxnSpPr>
        <p:spPr>
          <a:xfrm>
            <a:off x="8536824" y="3606032"/>
            <a:ext cx="982483" cy="68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ángulo 113">
            <a:extLst>
              <a:ext uri="{FF2B5EF4-FFF2-40B4-BE49-F238E27FC236}">
                <a16:creationId xmlns:a16="http://schemas.microsoft.com/office/drawing/2014/main" id="{9EDF2ECA-531B-8263-54E9-3848CB4A0011}"/>
              </a:ext>
            </a:extLst>
          </p:cNvPr>
          <p:cNvSpPr/>
          <p:nvPr/>
        </p:nvSpPr>
        <p:spPr>
          <a:xfrm>
            <a:off x="8045583" y="2314632"/>
            <a:ext cx="1377674" cy="44195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13816">
              <a:spcAft>
                <a:spcPts val="600"/>
              </a:spcAft>
            </a:pPr>
            <a:r>
              <a:rPr lang="en-US" sz="1602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ScoreBoard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47" name="Rectángulo 121">
            <a:extLst>
              <a:ext uri="{FF2B5EF4-FFF2-40B4-BE49-F238E27FC236}">
                <a16:creationId xmlns:a16="http://schemas.microsoft.com/office/drawing/2014/main" id="{E013782A-845B-F1FF-2418-3472B0B5EBE4}"/>
              </a:ext>
            </a:extLst>
          </p:cNvPr>
          <p:cNvSpPr/>
          <p:nvPr/>
        </p:nvSpPr>
        <p:spPr>
          <a:xfrm>
            <a:off x="9100339" y="3834221"/>
            <a:ext cx="1452463" cy="44195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13816">
              <a:spcAft>
                <a:spcPts val="600"/>
              </a:spcAft>
            </a:pPr>
            <a:r>
              <a:rPr lang="en-US" sz="1602">
                <a:solidFill>
                  <a:schemeClr val="tx1"/>
                </a:solidFill>
              </a:rPr>
              <a:t>RGBA 2 NV12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48" name="TextBox 153">
            <a:extLst>
              <a:ext uri="{FF2B5EF4-FFF2-40B4-BE49-F238E27FC236}">
                <a16:creationId xmlns:a16="http://schemas.microsoft.com/office/drawing/2014/main" id="{9EE3A28E-9FBA-CC1B-E50E-9C943CC46678}"/>
              </a:ext>
            </a:extLst>
          </p:cNvPr>
          <p:cNvSpPr txBox="1"/>
          <p:nvPr/>
        </p:nvSpPr>
        <p:spPr>
          <a:xfrm>
            <a:off x="3244548" y="3346064"/>
            <a:ext cx="873172" cy="5854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813816">
              <a:spcAft>
                <a:spcPts val="600"/>
              </a:spcAft>
            </a:pPr>
            <a:r>
              <a:rPr lang="en-US" sz="1602" b="1" kern="1200">
                <a:latin typeface="+mn-lt"/>
                <a:ea typeface="+mn-ea"/>
                <a:cs typeface="+mn-cs"/>
              </a:rPr>
              <a:t>4K RGBA</a:t>
            </a:r>
            <a:endParaRPr lang="en-US" b="1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B298BA25-AE48-4FA4-D87B-4EBD133C0A76}"/>
              </a:ext>
            </a:extLst>
          </p:cNvPr>
          <p:cNvSpPr txBox="1"/>
          <p:nvPr/>
        </p:nvSpPr>
        <p:spPr>
          <a:xfrm>
            <a:off x="433261" y="1710099"/>
            <a:ext cx="16662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Source Image</a:t>
            </a:r>
          </a:p>
          <a:p>
            <a:pPr algn="ctr"/>
            <a:r>
              <a:rPr lang="en-US" b="1">
                <a:solidFill>
                  <a:srgbClr val="00B0F0"/>
                </a:solidFill>
              </a:rPr>
              <a:t>DRAM</a:t>
            </a:r>
          </a:p>
        </p:txBody>
      </p:sp>
      <p:sp>
        <p:nvSpPr>
          <p:cNvPr id="50" name="CuadroTexto 49">
            <a:extLst>
              <a:ext uri="{FF2B5EF4-FFF2-40B4-BE49-F238E27FC236}">
                <a16:creationId xmlns:a16="http://schemas.microsoft.com/office/drawing/2014/main" id="{A4EC7045-99F8-13F5-9D27-13B2B7C5DFEC}"/>
              </a:ext>
            </a:extLst>
          </p:cNvPr>
          <p:cNvSpPr txBox="1"/>
          <p:nvPr/>
        </p:nvSpPr>
        <p:spPr>
          <a:xfrm>
            <a:off x="2952030" y="2358718"/>
            <a:ext cx="1022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chemeClr val="accent5">
                    <a:lumMod val="60000"/>
                    <a:lumOff val="40000"/>
                  </a:schemeClr>
                </a:solidFill>
              </a:rPr>
              <a:t>SRAM</a:t>
            </a:r>
          </a:p>
        </p:txBody>
      </p:sp>
      <p:sp>
        <p:nvSpPr>
          <p:cNvPr id="52" name="CuadroTexto 51">
            <a:extLst>
              <a:ext uri="{FF2B5EF4-FFF2-40B4-BE49-F238E27FC236}">
                <a16:creationId xmlns:a16="http://schemas.microsoft.com/office/drawing/2014/main" id="{D507ACCC-A104-9DCC-0FDB-FD20ED0EE303}"/>
              </a:ext>
            </a:extLst>
          </p:cNvPr>
          <p:cNvSpPr txBox="1"/>
          <p:nvPr/>
        </p:nvSpPr>
        <p:spPr>
          <a:xfrm>
            <a:off x="4533763" y="2358718"/>
            <a:ext cx="1022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chemeClr val="accent5">
                    <a:lumMod val="60000"/>
                    <a:lumOff val="40000"/>
                  </a:schemeClr>
                </a:solidFill>
              </a:rPr>
              <a:t>SRAM</a:t>
            </a:r>
          </a:p>
        </p:txBody>
      </p:sp>
      <p:sp>
        <p:nvSpPr>
          <p:cNvPr id="53" name="CuadroTexto 52">
            <a:extLst>
              <a:ext uri="{FF2B5EF4-FFF2-40B4-BE49-F238E27FC236}">
                <a16:creationId xmlns:a16="http://schemas.microsoft.com/office/drawing/2014/main" id="{8F426A0A-DAA7-0C7D-DCA4-092D05F5B810}"/>
              </a:ext>
            </a:extLst>
          </p:cNvPr>
          <p:cNvSpPr txBox="1"/>
          <p:nvPr/>
        </p:nvSpPr>
        <p:spPr>
          <a:xfrm>
            <a:off x="6257625" y="2364796"/>
            <a:ext cx="1022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chemeClr val="accent5">
                    <a:lumMod val="60000"/>
                    <a:lumOff val="40000"/>
                  </a:schemeClr>
                </a:solidFill>
              </a:rPr>
              <a:t>SRAM</a:t>
            </a:r>
          </a:p>
        </p:txBody>
      </p:sp>
      <p:sp>
        <p:nvSpPr>
          <p:cNvPr id="54" name="CuadroTexto 53">
            <a:extLst>
              <a:ext uri="{FF2B5EF4-FFF2-40B4-BE49-F238E27FC236}">
                <a16:creationId xmlns:a16="http://schemas.microsoft.com/office/drawing/2014/main" id="{3B2B0503-FBA0-2339-F428-D2CCF624174D}"/>
              </a:ext>
            </a:extLst>
          </p:cNvPr>
          <p:cNvSpPr txBox="1"/>
          <p:nvPr/>
        </p:nvSpPr>
        <p:spPr>
          <a:xfrm>
            <a:off x="7174387" y="2734500"/>
            <a:ext cx="1022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chemeClr val="accent5">
                    <a:lumMod val="60000"/>
                    <a:lumOff val="40000"/>
                  </a:schemeClr>
                </a:solidFill>
              </a:rPr>
              <a:t>SRAM</a:t>
            </a:r>
          </a:p>
        </p:txBody>
      </p:sp>
      <p:sp>
        <p:nvSpPr>
          <p:cNvPr id="55" name="CuadroTexto 54">
            <a:extLst>
              <a:ext uri="{FF2B5EF4-FFF2-40B4-BE49-F238E27FC236}">
                <a16:creationId xmlns:a16="http://schemas.microsoft.com/office/drawing/2014/main" id="{D1F7A87B-FDFF-7BDA-9752-DAAB95017273}"/>
              </a:ext>
            </a:extLst>
          </p:cNvPr>
          <p:cNvSpPr txBox="1"/>
          <p:nvPr/>
        </p:nvSpPr>
        <p:spPr>
          <a:xfrm>
            <a:off x="8045583" y="3576235"/>
            <a:ext cx="1022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chemeClr val="accent5">
                    <a:lumMod val="60000"/>
                    <a:lumOff val="40000"/>
                  </a:schemeClr>
                </a:solidFill>
              </a:rPr>
              <a:t>SRAM</a:t>
            </a:r>
          </a:p>
        </p:txBody>
      </p:sp>
      <p:sp>
        <p:nvSpPr>
          <p:cNvPr id="56" name="CuadroTexto 55">
            <a:extLst>
              <a:ext uri="{FF2B5EF4-FFF2-40B4-BE49-F238E27FC236}">
                <a16:creationId xmlns:a16="http://schemas.microsoft.com/office/drawing/2014/main" id="{063A0F41-0319-8341-3581-E9C5AB36DD1F}"/>
              </a:ext>
            </a:extLst>
          </p:cNvPr>
          <p:cNvSpPr txBox="1"/>
          <p:nvPr/>
        </p:nvSpPr>
        <p:spPr>
          <a:xfrm>
            <a:off x="9253619" y="2757494"/>
            <a:ext cx="1022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chemeClr val="accent5">
                    <a:lumMod val="60000"/>
                    <a:lumOff val="40000"/>
                  </a:schemeClr>
                </a:solidFill>
              </a:rPr>
              <a:t>SRAM</a:t>
            </a:r>
          </a:p>
        </p:txBody>
      </p:sp>
      <p:sp>
        <p:nvSpPr>
          <p:cNvPr id="58" name="Cube 8">
            <a:extLst>
              <a:ext uri="{FF2B5EF4-FFF2-40B4-BE49-F238E27FC236}">
                <a16:creationId xmlns:a16="http://schemas.microsoft.com/office/drawing/2014/main" id="{35A0DCE9-0EC1-7223-9E5D-33A5AB327FBA}"/>
              </a:ext>
            </a:extLst>
          </p:cNvPr>
          <p:cNvSpPr/>
          <p:nvPr/>
        </p:nvSpPr>
        <p:spPr>
          <a:xfrm>
            <a:off x="10370186" y="3202884"/>
            <a:ext cx="164813" cy="343635"/>
          </a:xfrm>
          <a:prstGeom prst="cube">
            <a:avLst>
              <a:gd name="adj" fmla="val 98611"/>
            </a:avLst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CuadroTexto 58">
            <a:extLst>
              <a:ext uri="{FF2B5EF4-FFF2-40B4-BE49-F238E27FC236}">
                <a16:creationId xmlns:a16="http://schemas.microsoft.com/office/drawing/2014/main" id="{8EE55EAB-6980-F142-5F1E-8F785E9FDFEE}"/>
              </a:ext>
            </a:extLst>
          </p:cNvPr>
          <p:cNvSpPr txBox="1"/>
          <p:nvPr/>
        </p:nvSpPr>
        <p:spPr>
          <a:xfrm>
            <a:off x="10334366" y="2728408"/>
            <a:ext cx="16662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Output Image</a:t>
            </a:r>
          </a:p>
          <a:p>
            <a:pPr algn="ctr"/>
            <a:r>
              <a:rPr lang="en-US" b="1">
                <a:solidFill>
                  <a:srgbClr val="00B0F0"/>
                </a:solidFill>
              </a:rPr>
              <a:t>DRAM</a:t>
            </a:r>
          </a:p>
        </p:txBody>
      </p:sp>
      <p:cxnSp>
        <p:nvCxnSpPr>
          <p:cNvPr id="61" name="Straight Connector 149">
            <a:extLst>
              <a:ext uri="{FF2B5EF4-FFF2-40B4-BE49-F238E27FC236}">
                <a16:creationId xmlns:a16="http://schemas.microsoft.com/office/drawing/2014/main" id="{71799B82-1781-2225-F316-9B16D415E8D4}"/>
              </a:ext>
            </a:extLst>
          </p:cNvPr>
          <p:cNvCxnSpPr>
            <a:cxnSpLocks/>
            <a:endCxn id="58" idx="3"/>
          </p:cNvCxnSpPr>
          <p:nvPr/>
        </p:nvCxnSpPr>
        <p:spPr>
          <a:xfrm flipV="1">
            <a:off x="9500968" y="3546519"/>
            <a:ext cx="870363" cy="599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149">
            <a:extLst>
              <a:ext uri="{FF2B5EF4-FFF2-40B4-BE49-F238E27FC236}">
                <a16:creationId xmlns:a16="http://schemas.microsoft.com/office/drawing/2014/main" id="{E25D763E-EE6F-8341-3EAC-86A88EC751A2}"/>
              </a:ext>
            </a:extLst>
          </p:cNvPr>
          <p:cNvCxnSpPr>
            <a:cxnSpLocks/>
          </p:cNvCxnSpPr>
          <p:nvPr/>
        </p:nvCxnSpPr>
        <p:spPr>
          <a:xfrm>
            <a:off x="9519307" y="3328732"/>
            <a:ext cx="843901" cy="428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149">
            <a:extLst>
              <a:ext uri="{FF2B5EF4-FFF2-40B4-BE49-F238E27FC236}">
                <a16:creationId xmlns:a16="http://schemas.microsoft.com/office/drawing/2014/main" id="{EAB1A2AF-E8E1-FED5-EDAF-7ADBEEAAD832}"/>
              </a:ext>
            </a:extLst>
          </p:cNvPr>
          <p:cNvCxnSpPr>
            <a:cxnSpLocks/>
          </p:cNvCxnSpPr>
          <p:nvPr/>
        </p:nvCxnSpPr>
        <p:spPr>
          <a:xfrm>
            <a:off x="9737945" y="3114332"/>
            <a:ext cx="797054" cy="1014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153">
            <a:extLst>
              <a:ext uri="{FF2B5EF4-FFF2-40B4-BE49-F238E27FC236}">
                <a16:creationId xmlns:a16="http://schemas.microsoft.com/office/drawing/2014/main" id="{BF5B12BE-E4B1-1AD5-92B4-93F16C8B2317}"/>
              </a:ext>
            </a:extLst>
          </p:cNvPr>
          <p:cNvSpPr txBox="1"/>
          <p:nvPr/>
        </p:nvSpPr>
        <p:spPr>
          <a:xfrm>
            <a:off x="7673168" y="3317732"/>
            <a:ext cx="601088" cy="338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813816">
              <a:spcAft>
                <a:spcPts val="600"/>
              </a:spcAft>
            </a:pPr>
            <a:r>
              <a:rPr lang="en-US" sz="1602" b="1" kern="1200">
                <a:latin typeface="+mn-lt"/>
                <a:ea typeface="+mn-ea"/>
                <a:cs typeface="+mn-cs"/>
              </a:rPr>
              <a:t>FHD</a:t>
            </a:r>
            <a:endParaRPr lang="en-US" b="1"/>
          </a:p>
        </p:txBody>
      </p:sp>
      <p:sp>
        <p:nvSpPr>
          <p:cNvPr id="71" name="TextBox 153">
            <a:extLst>
              <a:ext uri="{FF2B5EF4-FFF2-40B4-BE49-F238E27FC236}">
                <a16:creationId xmlns:a16="http://schemas.microsoft.com/office/drawing/2014/main" id="{8882D4AF-956A-622F-D79D-32CEF5D80147}"/>
              </a:ext>
            </a:extLst>
          </p:cNvPr>
          <p:cNvSpPr txBox="1"/>
          <p:nvPr/>
        </p:nvSpPr>
        <p:spPr>
          <a:xfrm>
            <a:off x="8509073" y="3329999"/>
            <a:ext cx="873172" cy="338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813816">
              <a:spcAft>
                <a:spcPts val="600"/>
              </a:spcAft>
            </a:pPr>
            <a:r>
              <a:rPr lang="en-US" sz="1602" b="1" kern="1200">
                <a:latin typeface="+mn-lt"/>
                <a:ea typeface="+mn-ea"/>
                <a:cs typeface="+mn-cs"/>
              </a:rPr>
              <a:t>FHD</a:t>
            </a:r>
            <a:endParaRPr lang="en-US" b="1"/>
          </a:p>
        </p:txBody>
      </p:sp>
      <p:sp>
        <p:nvSpPr>
          <p:cNvPr id="72" name="TextBox 153">
            <a:extLst>
              <a:ext uri="{FF2B5EF4-FFF2-40B4-BE49-F238E27FC236}">
                <a16:creationId xmlns:a16="http://schemas.microsoft.com/office/drawing/2014/main" id="{A2E5FA40-413D-5351-5B74-1107F887CBC5}"/>
              </a:ext>
            </a:extLst>
          </p:cNvPr>
          <p:cNvSpPr txBox="1"/>
          <p:nvPr/>
        </p:nvSpPr>
        <p:spPr>
          <a:xfrm>
            <a:off x="9493975" y="3310993"/>
            <a:ext cx="873172" cy="338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813816">
              <a:spcAft>
                <a:spcPts val="600"/>
              </a:spcAft>
            </a:pPr>
            <a:r>
              <a:rPr lang="en-US" sz="1602" b="1" kern="1200">
                <a:latin typeface="+mn-lt"/>
                <a:ea typeface="+mn-ea"/>
                <a:cs typeface="+mn-cs"/>
              </a:rPr>
              <a:t>FHD</a:t>
            </a:r>
            <a:endParaRPr lang="en-US" b="1"/>
          </a:p>
        </p:txBody>
      </p:sp>
      <p:sp>
        <p:nvSpPr>
          <p:cNvPr id="73" name="Flecha: hacia abajo 72">
            <a:extLst>
              <a:ext uri="{FF2B5EF4-FFF2-40B4-BE49-F238E27FC236}">
                <a16:creationId xmlns:a16="http://schemas.microsoft.com/office/drawing/2014/main" id="{79D2BC1C-11FF-5DBE-DD2A-291EFD1425AD}"/>
              </a:ext>
            </a:extLst>
          </p:cNvPr>
          <p:cNvSpPr/>
          <p:nvPr/>
        </p:nvSpPr>
        <p:spPr>
          <a:xfrm>
            <a:off x="8683399" y="2812450"/>
            <a:ext cx="57165" cy="243777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Flecha: hacia abajo 73">
            <a:extLst>
              <a:ext uri="{FF2B5EF4-FFF2-40B4-BE49-F238E27FC236}">
                <a16:creationId xmlns:a16="http://schemas.microsoft.com/office/drawing/2014/main" id="{397E3D40-FEEF-9B47-ECD1-F075DBB453FC}"/>
              </a:ext>
            </a:extLst>
          </p:cNvPr>
          <p:cNvSpPr/>
          <p:nvPr/>
        </p:nvSpPr>
        <p:spPr>
          <a:xfrm rot="10800000">
            <a:off x="9626328" y="3546986"/>
            <a:ext cx="57165" cy="243777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Flecha: hacia abajo 74">
            <a:extLst>
              <a:ext uri="{FF2B5EF4-FFF2-40B4-BE49-F238E27FC236}">
                <a16:creationId xmlns:a16="http://schemas.microsoft.com/office/drawing/2014/main" id="{1D04579E-DE1E-A54A-2AB3-10C026FE6FFA}"/>
              </a:ext>
            </a:extLst>
          </p:cNvPr>
          <p:cNvSpPr/>
          <p:nvPr/>
        </p:nvSpPr>
        <p:spPr>
          <a:xfrm rot="9701540">
            <a:off x="6662003" y="3856641"/>
            <a:ext cx="118585" cy="449532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Flecha: hacia abajo 75">
            <a:extLst>
              <a:ext uri="{FF2B5EF4-FFF2-40B4-BE49-F238E27FC236}">
                <a16:creationId xmlns:a16="http://schemas.microsoft.com/office/drawing/2014/main" id="{A107D7A0-EC66-2842-4CBD-B9B6CCCF2581}"/>
              </a:ext>
            </a:extLst>
          </p:cNvPr>
          <p:cNvSpPr/>
          <p:nvPr/>
        </p:nvSpPr>
        <p:spPr>
          <a:xfrm rot="12086833">
            <a:off x="7329020" y="3602476"/>
            <a:ext cx="131564" cy="694719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TextBox 153">
            <a:extLst>
              <a:ext uri="{FF2B5EF4-FFF2-40B4-BE49-F238E27FC236}">
                <a16:creationId xmlns:a16="http://schemas.microsoft.com/office/drawing/2014/main" id="{2492CEC6-894C-2A44-417F-1DB7ACA71688}"/>
              </a:ext>
            </a:extLst>
          </p:cNvPr>
          <p:cNvSpPr txBox="1"/>
          <p:nvPr/>
        </p:nvSpPr>
        <p:spPr>
          <a:xfrm>
            <a:off x="10496122" y="3407260"/>
            <a:ext cx="1128314" cy="338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813816">
              <a:spcAft>
                <a:spcPts val="600"/>
              </a:spcAft>
            </a:pPr>
            <a:r>
              <a:rPr lang="en-US" sz="1602" b="1" kern="1200">
                <a:latin typeface="+mn-lt"/>
                <a:ea typeface="+mn-ea"/>
                <a:cs typeface="+mn-cs"/>
              </a:rPr>
              <a:t>FHD NV12</a:t>
            </a:r>
            <a:endParaRPr lang="en-US" b="1"/>
          </a:p>
        </p:txBody>
      </p:sp>
      <p:sp>
        <p:nvSpPr>
          <p:cNvPr id="78" name="TextBox 153">
            <a:extLst>
              <a:ext uri="{FF2B5EF4-FFF2-40B4-BE49-F238E27FC236}">
                <a16:creationId xmlns:a16="http://schemas.microsoft.com/office/drawing/2014/main" id="{3F1C572F-D8ED-A95E-9220-F141191B9BB3}"/>
              </a:ext>
            </a:extLst>
          </p:cNvPr>
          <p:cNvSpPr txBox="1"/>
          <p:nvPr/>
        </p:nvSpPr>
        <p:spPr>
          <a:xfrm>
            <a:off x="4840172" y="3337118"/>
            <a:ext cx="873172" cy="5854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813816">
              <a:spcAft>
                <a:spcPts val="600"/>
              </a:spcAft>
            </a:pPr>
            <a:r>
              <a:rPr lang="en-US" sz="1602" b="1" kern="1200">
                <a:latin typeface="+mn-lt"/>
                <a:ea typeface="+mn-ea"/>
                <a:cs typeface="+mn-cs"/>
              </a:rPr>
              <a:t>4K RGBA</a:t>
            </a:r>
            <a:endParaRPr lang="en-US" b="1"/>
          </a:p>
        </p:txBody>
      </p:sp>
      <p:sp>
        <p:nvSpPr>
          <p:cNvPr id="79" name="TextBox 153">
            <a:extLst>
              <a:ext uri="{FF2B5EF4-FFF2-40B4-BE49-F238E27FC236}">
                <a16:creationId xmlns:a16="http://schemas.microsoft.com/office/drawing/2014/main" id="{2531C82A-13E7-70C2-A5B1-50A819FE6156}"/>
              </a:ext>
            </a:extLst>
          </p:cNvPr>
          <p:cNvSpPr txBox="1"/>
          <p:nvPr/>
        </p:nvSpPr>
        <p:spPr>
          <a:xfrm>
            <a:off x="6693577" y="3038285"/>
            <a:ext cx="873172" cy="5854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813816">
              <a:spcAft>
                <a:spcPts val="600"/>
              </a:spcAft>
            </a:pPr>
            <a:r>
              <a:rPr lang="en-US" sz="1602" b="1" kern="1200">
                <a:latin typeface="+mn-lt"/>
                <a:ea typeface="+mn-ea"/>
                <a:cs typeface="+mn-cs"/>
              </a:rPr>
              <a:t>4K RGBA</a:t>
            </a:r>
            <a:endParaRPr lang="en-US" b="1"/>
          </a:p>
        </p:txBody>
      </p:sp>
      <p:sp>
        <p:nvSpPr>
          <p:cNvPr id="88" name="Rectángulo 87">
            <a:extLst>
              <a:ext uri="{FF2B5EF4-FFF2-40B4-BE49-F238E27FC236}">
                <a16:creationId xmlns:a16="http://schemas.microsoft.com/office/drawing/2014/main" id="{BBE90B97-A67D-8D89-5B7E-727CF648EB3B}"/>
              </a:ext>
            </a:extLst>
          </p:cNvPr>
          <p:cNvSpPr/>
          <p:nvPr/>
        </p:nvSpPr>
        <p:spPr>
          <a:xfrm>
            <a:off x="11095930" y="4952112"/>
            <a:ext cx="774619" cy="530035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BDF</a:t>
            </a:r>
          </a:p>
        </p:txBody>
      </p:sp>
      <p:sp>
        <p:nvSpPr>
          <p:cNvPr id="89" name="Rectángulo 121">
            <a:extLst>
              <a:ext uri="{FF2B5EF4-FFF2-40B4-BE49-F238E27FC236}">
                <a16:creationId xmlns:a16="http://schemas.microsoft.com/office/drawing/2014/main" id="{EA084D44-6858-8F07-AAAA-2BA1A5108560}"/>
              </a:ext>
            </a:extLst>
          </p:cNvPr>
          <p:cNvSpPr/>
          <p:nvPr/>
        </p:nvSpPr>
        <p:spPr>
          <a:xfrm>
            <a:off x="11094575" y="5909812"/>
            <a:ext cx="774619" cy="53003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13816">
              <a:spcAft>
                <a:spcPts val="600"/>
              </a:spcAft>
            </a:pPr>
            <a:r>
              <a:rPr lang="es-ES">
                <a:solidFill>
                  <a:schemeClr val="tx1"/>
                </a:solidFill>
              </a:rPr>
              <a:t>FDF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90" name="TextBox 127">
            <a:extLst>
              <a:ext uri="{FF2B5EF4-FFF2-40B4-BE49-F238E27FC236}">
                <a16:creationId xmlns:a16="http://schemas.microsoft.com/office/drawing/2014/main" id="{A635FCA3-1290-934D-BC92-03516087A02C}"/>
              </a:ext>
            </a:extLst>
          </p:cNvPr>
          <p:cNvSpPr txBox="1"/>
          <p:nvPr/>
        </p:nvSpPr>
        <p:spPr>
          <a:xfrm>
            <a:off x="8986986" y="4916028"/>
            <a:ext cx="19886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000994">
              <a:spcAft>
                <a:spcPts val="534"/>
              </a:spcAft>
            </a:pPr>
            <a:r>
              <a:rPr lang="en-US"/>
              <a:t>Backwards Device Functions </a:t>
            </a:r>
          </a:p>
        </p:txBody>
      </p:sp>
      <p:sp>
        <p:nvSpPr>
          <p:cNvPr id="91" name="TextBox 127">
            <a:extLst>
              <a:ext uri="{FF2B5EF4-FFF2-40B4-BE49-F238E27FC236}">
                <a16:creationId xmlns:a16="http://schemas.microsoft.com/office/drawing/2014/main" id="{7FCE801E-8FB1-87B1-C7F3-587003AD398E}"/>
              </a:ext>
            </a:extLst>
          </p:cNvPr>
          <p:cNvSpPr txBox="1"/>
          <p:nvPr/>
        </p:nvSpPr>
        <p:spPr>
          <a:xfrm>
            <a:off x="8986986" y="5879051"/>
            <a:ext cx="20029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000994">
              <a:spcAft>
                <a:spcPts val="534"/>
              </a:spcAft>
            </a:pPr>
            <a:r>
              <a:rPr lang="en-US"/>
              <a:t>Forwards Device Functions</a:t>
            </a:r>
          </a:p>
        </p:txBody>
      </p:sp>
      <p:sp>
        <p:nvSpPr>
          <p:cNvPr id="92" name="Rectángulo 91">
            <a:extLst>
              <a:ext uri="{FF2B5EF4-FFF2-40B4-BE49-F238E27FC236}">
                <a16:creationId xmlns:a16="http://schemas.microsoft.com/office/drawing/2014/main" id="{6F479EFF-E9ED-FA53-DAB4-D52E9835E0D9}"/>
              </a:ext>
            </a:extLst>
          </p:cNvPr>
          <p:cNvSpPr/>
          <p:nvPr/>
        </p:nvSpPr>
        <p:spPr>
          <a:xfrm>
            <a:off x="8887735" y="4709158"/>
            <a:ext cx="3208120" cy="19977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8590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ángulo 17">
            <a:extLst>
              <a:ext uri="{FF2B5EF4-FFF2-40B4-BE49-F238E27FC236}">
                <a16:creationId xmlns:a16="http://schemas.microsoft.com/office/drawing/2014/main" id="{AE83E4AF-CB06-1A39-46F1-077D309A2D6A}"/>
              </a:ext>
            </a:extLst>
          </p:cNvPr>
          <p:cNvSpPr/>
          <p:nvPr/>
        </p:nvSpPr>
        <p:spPr>
          <a:xfrm>
            <a:off x="1445795" y="1973508"/>
            <a:ext cx="2975601" cy="186225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7E22C18-D511-B30B-6CD8-84AEB48FD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Main story: most of my </a:t>
            </a:r>
            <a:r>
              <a:rPr lang="en-US" b="1"/>
              <a:t>C++/</a:t>
            </a:r>
            <a:r>
              <a:rPr lang="en-US"/>
              <a:t>CUDA exp.</a:t>
            </a:r>
          </a:p>
        </p:txBody>
      </p:sp>
      <p:pic>
        <p:nvPicPr>
          <p:cNvPr id="7" name="Gráfico 6">
            <a:extLst>
              <a:ext uri="{FF2B5EF4-FFF2-40B4-BE49-F238E27FC236}">
                <a16:creationId xmlns:a16="http://schemas.microsoft.com/office/drawing/2014/main" id="{F9CFC0D7-7163-64F5-62B8-35766B9254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18619" y="4611151"/>
            <a:ext cx="3029952" cy="673323"/>
          </a:xfrm>
          <a:prstGeom prst="rect">
            <a:avLst/>
          </a:prstGeom>
        </p:spPr>
      </p:pic>
      <p:pic>
        <p:nvPicPr>
          <p:cNvPr id="3" name="Marcador de contenido 4" descr="Un estadio de fútbol&#10;&#10;Descripción generada automáticamente">
            <a:extLst>
              <a:ext uri="{FF2B5EF4-FFF2-40B4-BE49-F238E27FC236}">
                <a16:creationId xmlns:a16="http://schemas.microsoft.com/office/drawing/2014/main" id="{6C7DFC0B-D14A-55B7-F9BA-C853C6F3DB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2054" y="2459591"/>
            <a:ext cx="5948071" cy="1683577"/>
          </a:xfrm>
          <a:prstGeom prst="rect">
            <a:avLst/>
          </a:prstGeom>
        </p:spPr>
      </p:pic>
      <p:pic>
        <p:nvPicPr>
          <p:cNvPr id="4" name="Gráfico 3" descr="Cámara de seguridad">
            <a:extLst>
              <a:ext uri="{FF2B5EF4-FFF2-40B4-BE49-F238E27FC236}">
                <a16:creationId xmlns:a16="http://schemas.microsoft.com/office/drawing/2014/main" id="{0EFB5A89-373C-C25A-01EA-7F8A512EC73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450455" y="1760158"/>
            <a:ext cx="914400" cy="914400"/>
          </a:xfrm>
          <a:prstGeom prst="rect">
            <a:avLst/>
          </a:prstGeom>
        </p:spPr>
      </p:pic>
      <p:pic>
        <p:nvPicPr>
          <p:cNvPr id="6" name="Gráfico 5" descr="Cámara de seguridad">
            <a:extLst>
              <a:ext uri="{FF2B5EF4-FFF2-40B4-BE49-F238E27FC236}">
                <a16:creationId xmlns:a16="http://schemas.microsoft.com/office/drawing/2014/main" id="{BB8FD4CC-E037-9463-C0A3-200FFBFB221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435683" y="1760158"/>
            <a:ext cx="914400" cy="914400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B7F12C41-44A7-7DBC-FF56-8343B764D629}"/>
              </a:ext>
            </a:extLst>
          </p:cNvPr>
          <p:cNvSpPr txBox="1"/>
          <p:nvPr/>
        </p:nvSpPr>
        <p:spPr>
          <a:xfrm>
            <a:off x="6766597" y="4248956"/>
            <a:ext cx="546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4K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5A523A48-E5E1-FB22-3FA3-D8D8F751CA68}"/>
              </a:ext>
            </a:extLst>
          </p:cNvPr>
          <p:cNvSpPr txBox="1"/>
          <p:nvPr/>
        </p:nvSpPr>
        <p:spPr>
          <a:xfrm>
            <a:off x="9689091" y="4248956"/>
            <a:ext cx="546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4K</a:t>
            </a:r>
          </a:p>
        </p:txBody>
      </p:sp>
      <p:pic>
        <p:nvPicPr>
          <p:cNvPr id="10" name="Imagen 9" descr="Un juego de beisbol&#10;&#10;Descripción generada automáticamente">
            <a:extLst>
              <a:ext uri="{FF2B5EF4-FFF2-40B4-BE49-F238E27FC236}">
                <a16:creationId xmlns:a16="http://schemas.microsoft.com/office/drawing/2014/main" id="{9A474DA7-512D-772D-C870-DE27A2C0983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1993" y="5284474"/>
            <a:ext cx="1718090" cy="934292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5C49736F-AD51-48ED-804A-66A302B6F116}"/>
              </a:ext>
            </a:extLst>
          </p:cNvPr>
          <p:cNvSpPr txBox="1"/>
          <p:nvPr/>
        </p:nvSpPr>
        <p:spPr>
          <a:xfrm>
            <a:off x="7969644" y="6284148"/>
            <a:ext cx="1063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FullHD</a:t>
            </a:r>
            <a:endParaRPr lang="en-US" dirty="0"/>
          </a:p>
        </p:txBody>
      </p: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FD7674B6-E47A-0751-2260-B1621774DD66}"/>
              </a:ext>
            </a:extLst>
          </p:cNvPr>
          <p:cNvCxnSpPr>
            <a:cxnSpLocks/>
          </p:cNvCxnSpPr>
          <p:nvPr/>
        </p:nvCxnSpPr>
        <p:spPr>
          <a:xfrm>
            <a:off x="8491038" y="2459591"/>
            <a:ext cx="0" cy="168357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Flecha: hacia abajo 14">
            <a:extLst>
              <a:ext uri="{FF2B5EF4-FFF2-40B4-BE49-F238E27FC236}">
                <a16:creationId xmlns:a16="http://schemas.microsoft.com/office/drawing/2014/main" id="{96B07F30-C6C6-9AA2-70FC-B437655366F2}"/>
              </a:ext>
            </a:extLst>
          </p:cNvPr>
          <p:cNvSpPr/>
          <p:nvPr/>
        </p:nvSpPr>
        <p:spPr>
          <a:xfrm>
            <a:off x="8170368" y="4433622"/>
            <a:ext cx="661798" cy="625706"/>
          </a:xfrm>
          <a:prstGeom prst="down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ráfico 12">
            <a:extLst>
              <a:ext uri="{FF2B5EF4-FFF2-40B4-BE49-F238E27FC236}">
                <a16:creationId xmlns:a16="http://schemas.microsoft.com/office/drawing/2014/main" id="{747F971E-84BC-E065-2765-9095F223A4E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780880" y="2178895"/>
            <a:ext cx="2256682" cy="1433298"/>
          </a:xfrm>
          <a:prstGeom prst="rect">
            <a:avLst/>
          </a:prstGeom>
        </p:spPr>
      </p:pic>
      <p:sp>
        <p:nvSpPr>
          <p:cNvPr id="19" name="CuadroTexto 18">
            <a:extLst>
              <a:ext uri="{FF2B5EF4-FFF2-40B4-BE49-F238E27FC236}">
                <a16:creationId xmlns:a16="http://schemas.microsoft.com/office/drawing/2014/main" id="{D3A07C46-B0F3-4356-EC6D-A80AB90C3B77}"/>
              </a:ext>
            </a:extLst>
          </p:cNvPr>
          <p:cNvSpPr txBox="1"/>
          <p:nvPr/>
        </p:nvSpPr>
        <p:spPr>
          <a:xfrm>
            <a:off x="1003610" y="5748454"/>
            <a:ext cx="4103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https://automatic.tv/</a:t>
            </a:r>
          </a:p>
        </p:txBody>
      </p:sp>
    </p:spTree>
    <p:extLst>
      <p:ext uri="{BB962C8B-B14F-4D97-AF65-F5344CB8AC3E}">
        <p14:creationId xmlns:p14="http://schemas.microsoft.com/office/powerpoint/2010/main" val="395906246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61F3F3F-95F7-7696-7D7F-F793408EE5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en-US" sz="4200"/>
              <a:t>GPU kernel libraries: graph total fussion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F17CDFE-ECBA-27E8-3B07-0B098D733E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54787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200"/>
              <a:t>Any one imagined a fused neural network with the previous slide?</a:t>
            </a:r>
          </a:p>
          <a:p>
            <a:pPr marL="0" indent="0">
              <a:buNone/>
            </a:pPr>
            <a:endParaRPr lang="en-US" sz="2200"/>
          </a:p>
          <a:p>
            <a:pPr marL="0" indent="0">
              <a:buNone/>
            </a:pPr>
            <a:r>
              <a:rPr lang="en-US" sz="2200"/>
              <a:t>It will require extra work, but yes, we have many ideas on how to get there, (including reductions, MMA etc…)</a:t>
            </a:r>
          </a:p>
          <a:p>
            <a:pPr marL="0" indent="0">
              <a:buNone/>
            </a:pPr>
            <a:endParaRPr lang="en-US" sz="2200"/>
          </a:p>
          <a:p>
            <a:pPr marL="0" indent="0">
              <a:buNone/>
            </a:pPr>
            <a:endParaRPr lang="en-US" sz="2200"/>
          </a:p>
        </p:txBody>
      </p:sp>
      <p:pic>
        <p:nvPicPr>
          <p:cNvPr id="5" name="Imagen 4" descr="Icono">
            <a:extLst>
              <a:ext uri="{FF2B5EF4-FFF2-40B4-BE49-F238E27FC236}">
                <a16:creationId xmlns:a16="http://schemas.microsoft.com/office/drawing/2014/main" id="{82D9C37E-FEDE-918D-716E-159A9A0762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099048" y="699516"/>
            <a:ext cx="5458968" cy="5458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21744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944E337-3E5D-4A1F-A5A1-2057F25B8A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DA50D69-7CF7-4844-B844-A2B821C77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7854"/>
            <a:ext cx="12192000" cy="6865854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1AC6CD3-101E-5A48-23CE-3DAAE067AF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1" y="601744"/>
            <a:ext cx="6781800" cy="1338696"/>
          </a:xfrm>
        </p:spPr>
        <p:txBody>
          <a:bodyPr>
            <a:normAutofit/>
          </a:bodyPr>
          <a:lstStyle/>
          <a:p>
            <a:r>
              <a:rPr lang="en-US"/>
              <a:t>GPU kernel libraries</a:t>
            </a:r>
          </a:p>
        </p:txBody>
      </p:sp>
      <p:pic>
        <p:nvPicPr>
          <p:cNvPr id="5" name="Picture 4" descr="Electronic circuit board">
            <a:extLst>
              <a:ext uri="{FF2B5EF4-FFF2-40B4-BE49-F238E27FC236}">
                <a16:creationId xmlns:a16="http://schemas.microsoft.com/office/drawing/2014/main" id="{0A96A47E-7A38-C3FD-CF7B-33C627BF27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643" r="15811" b="-1"/>
          <a:stretch/>
        </p:blipFill>
        <p:spPr>
          <a:xfrm>
            <a:off x="20" y="10"/>
            <a:ext cx="3754739" cy="6857990"/>
          </a:xfrm>
          <a:custGeom>
            <a:avLst/>
            <a:gdLst/>
            <a:ahLst/>
            <a:cxnLst/>
            <a:rect l="l" t="t" r="r" b="b"/>
            <a:pathLst>
              <a:path w="3754759" h="6858000">
                <a:moveTo>
                  <a:pt x="0" y="0"/>
                </a:moveTo>
                <a:lnTo>
                  <a:pt x="3405358" y="0"/>
                </a:lnTo>
                <a:lnTo>
                  <a:pt x="3406298" y="5103"/>
                </a:lnTo>
                <a:cubicBezTo>
                  <a:pt x="3408705" y="9272"/>
                  <a:pt x="3410993" y="13534"/>
                  <a:pt x="3408744" y="22806"/>
                </a:cubicBezTo>
                <a:cubicBezTo>
                  <a:pt x="3398212" y="18869"/>
                  <a:pt x="3412504" y="58782"/>
                  <a:pt x="3403554" y="60481"/>
                </a:cubicBezTo>
                <a:cubicBezTo>
                  <a:pt x="3417198" y="75379"/>
                  <a:pt x="3401704" y="83956"/>
                  <a:pt x="3406685" y="104437"/>
                </a:cubicBezTo>
                <a:cubicBezTo>
                  <a:pt x="3412035" y="113935"/>
                  <a:pt x="3413215" y="120918"/>
                  <a:pt x="3408439" y="130745"/>
                </a:cubicBezTo>
                <a:cubicBezTo>
                  <a:pt x="3434362" y="174436"/>
                  <a:pt x="3410826" y="157826"/>
                  <a:pt x="3422002" y="199353"/>
                </a:cubicBezTo>
                <a:cubicBezTo>
                  <a:pt x="3433366" y="235046"/>
                  <a:pt x="3441595" y="275734"/>
                  <a:pt x="3466217" y="309590"/>
                </a:cubicBezTo>
                <a:cubicBezTo>
                  <a:pt x="3473022" y="315692"/>
                  <a:pt x="3476249" y="331335"/>
                  <a:pt x="3473425" y="344525"/>
                </a:cubicBezTo>
                <a:cubicBezTo>
                  <a:pt x="3472938" y="346792"/>
                  <a:pt x="3472286" y="348904"/>
                  <a:pt x="3471491" y="350788"/>
                </a:cubicBezTo>
                <a:cubicBezTo>
                  <a:pt x="3476473" y="380853"/>
                  <a:pt x="3497528" y="490678"/>
                  <a:pt x="3503314" y="524915"/>
                </a:cubicBezTo>
                <a:cubicBezTo>
                  <a:pt x="3495110" y="528110"/>
                  <a:pt x="3511009" y="544789"/>
                  <a:pt x="3506208" y="556205"/>
                </a:cubicBezTo>
                <a:cubicBezTo>
                  <a:pt x="3501906" y="564424"/>
                  <a:pt x="3505727" y="571402"/>
                  <a:pt x="3506503" y="579730"/>
                </a:cubicBezTo>
                <a:cubicBezTo>
                  <a:pt x="3503352" y="590904"/>
                  <a:pt x="3511763" y="626437"/>
                  <a:pt x="3516997" y="635552"/>
                </a:cubicBezTo>
                <a:cubicBezTo>
                  <a:pt x="3534688" y="657082"/>
                  <a:pt x="3524838" y="708447"/>
                  <a:pt x="3538464" y="726388"/>
                </a:cubicBezTo>
                <a:cubicBezTo>
                  <a:pt x="3540659" y="733032"/>
                  <a:pt x="3541735" y="739585"/>
                  <a:pt x="3542115" y="746049"/>
                </a:cubicBezTo>
                <a:lnTo>
                  <a:pt x="3541598" y="764218"/>
                </a:lnTo>
                <a:lnTo>
                  <a:pt x="3538294" y="769538"/>
                </a:lnTo>
                <a:lnTo>
                  <a:pt x="3539714" y="780556"/>
                </a:lnTo>
                <a:lnTo>
                  <a:pt x="3539328" y="783752"/>
                </a:lnTo>
                <a:cubicBezTo>
                  <a:pt x="3538575" y="789859"/>
                  <a:pt x="3537953" y="795880"/>
                  <a:pt x="3537882" y="801812"/>
                </a:cubicBezTo>
                <a:cubicBezTo>
                  <a:pt x="3555332" y="793164"/>
                  <a:pt x="3540143" y="850853"/>
                  <a:pt x="3553763" y="833773"/>
                </a:cubicBezTo>
                <a:cubicBezTo>
                  <a:pt x="3556400" y="864868"/>
                  <a:pt x="3568671" y="840452"/>
                  <a:pt x="3557696" y="878520"/>
                </a:cubicBezTo>
                <a:cubicBezTo>
                  <a:pt x="3574636" y="926170"/>
                  <a:pt x="3572932" y="1002669"/>
                  <a:pt x="3596902" y="1039468"/>
                </a:cubicBezTo>
                <a:cubicBezTo>
                  <a:pt x="3588227" y="1035176"/>
                  <a:pt x="3582669" y="1055878"/>
                  <a:pt x="3587550" y="1069793"/>
                </a:cubicBezTo>
                <a:cubicBezTo>
                  <a:pt x="3553603" y="1054905"/>
                  <a:pt x="3620138" y="1124159"/>
                  <a:pt x="3598129" y="1137690"/>
                </a:cubicBezTo>
                <a:cubicBezTo>
                  <a:pt x="3619154" y="1137277"/>
                  <a:pt x="3657845" y="1198819"/>
                  <a:pt x="3642072" y="1229443"/>
                </a:cubicBezTo>
                <a:cubicBezTo>
                  <a:pt x="3648492" y="1274612"/>
                  <a:pt x="3667414" y="1305895"/>
                  <a:pt x="3662799" y="1353804"/>
                </a:cubicBezTo>
                <a:cubicBezTo>
                  <a:pt x="3665680" y="1355144"/>
                  <a:pt x="3668149" y="1357448"/>
                  <a:pt x="3670319" y="1360420"/>
                </a:cubicBezTo>
                <a:lnTo>
                  <a:pt x="3675717" y="1370453"/>
                </a:lnTo>
                <a:lnTo>
                  <a:pt x="3675458" y="1372456"/>
                </a:lnTo>
                <a:cubicBezTo>
                  <a:pt x="3675775" y="1380261"/>
                  <a:pt x="3677154" y="1384198"/>
                  <a:pt x="3678998" y="1386422"/>
                </a:cubicBezTo>
                <a:lnTo>
                  <a:pt x="3681613" y="1387932"/>
                </a:lnTo>
                <a:lnTo>
                  <a:pt x="3684619" y="1397028"/>
                </a:lnTo>
                <a:lnTo>
                  <a:pt x="3692094" y="1413643"/>
                </a:lnTo>
                <a:lnTo>
                  <a:pt x="3692036" y="1417975"/>
                </a:lnTo>
                <a:lnTo>
                  <a:pt x="3701043" y="1444940"/>
                </a:lnTo>
                <a:lnTo>
                  <a:pt x="3700474" y="1445893"/>
                </a:lnTo>
                <a:cubicBezTo>
                  <a:pt x="3699407" y="1448641"/>
                  <a:pt x="3699006" y="1451835"/>
                  <a:pt x="3699990" y="1456030"/>
                </a:cubicBezTo>
                <a:cubicBezTo>
                  <a:pt x="3688343" y="1458099"/>
                  <a:pt x="3696713" y="1461887"/>
                  <a:pt x="3700642" y="1474079"/>
                </a:cubicBezTo>
                <a:cubicBezTo>
                  <a:pt x="3683431" y="1480016"/>
                  <a:pt x="3700716" y="1509516"/>
                  <a:pt x="3693587" y="1522890"/>
                </a:cubicBezTo>
                <a:cubicBezTo>
                  <a:pt x="3696861" y="1531716"/>
                  <a:pt x="3700010" y="1541157"/>
                  <a:pt x="3702900" y="1551068"/>
                </a:cubicBezTo>
                <a:lnTo>
                  <a:pt x="3708038" y="1631578"/>
                </a:lnTo>
                <a:lnTo>
                  <a:pt x="3698097" y="1716642"/>
                </a:lnTo>
                <a:cubicBezTo>
                  <a:pt x="3699314" y="1747867"/>
                  <a:pt x="3695412" y="1775147"/>
                  <a:pt x="3700384" y="1801382"/>
                </a:cubicBezTo>
                <a:cubicBezTo>
                  <a:pt x="3696845" y="1812311"/>
                  <a:pt x="3695699" y="1822504"/>
                  <a:pt x="3702257" y="1832013"/>
                </a:cubicBezTo>
                <a:cubicBezTo>
                  <a:pt x="3701651" y="1861238"/>
                  <a:pt x="3693313" y="1868713"/>
                  <a:pt x="3700986" y="1886838"/>
                </a:cubicBezTo>
                <a:cubicBezTo>
                  <a:pt x="3687741" y="1903887"/>
                  <a:pt x="3693148" y="1904594"/>
                  <a:pt x="3697545" y="1912087"/>
                </a:cubicBezTo>
                <a:lnTo>
                  <a:pt x="3697885" y="1913171"/>
                </a:lnTo>
                <a:lnTo>
                  <a:pt x="3695987" y="1915505"/>
                </a:lnTo>
                <a:lnTo>
                  <a:pt x="3695284" y="1920179"/>
                </a:lnTo>
                <a:lnTo>
                  <a:pt x="3696499" y="1932787"/>
                </a:lnTo>
                <a:lnTo>
                  <a:pt x="3697473" y="1937503"/>
                </a:lnTo>
                <a:cubicBezTo>
                  <a:pt x="3697953" y="1940760"/>
                  <a:pt x="3698023" y="1942937"/>
                  <a:pt x="3697799" y="1944457"/>
                </a:cubicBezTo>
                <a:lnTo>
                  <a:pt x="3697642" y="1944638"/>
                </a:lnTo>
                <a:lnTo>
                  <a:pt x="3698268" y="1951136"/>
                </a:lnTo>
                <a:cubicBezTo>
                  <a:pt x="3699704" y="1962083"/>
                  <a:pt x="3701457" y="1972719"/>
                  <a:pt x="3703418" y="1982828"/>
                </a:cubicBezTo>
                <a:cubicBezTo>
                  <a:pt x="3694620" y="1991887"/>
                  <a:pt x="3707345" y="2028973"/>
                  <a:pt x="3689767" y="2025705"/>
                </a:cubicBezTo>
                <a:cubicBezTo>
                  <a:pt x="3691896" y="2039367"/>
                  <a:pt x="3699517" y="2047321"/>
                  <a:pt x="3687894" y="2043252"/>
                </a:cubicBezTo>
                <a:cubicBezTo>
                  <a:pt x="3688268" y="2047766"/>
                  <a:pt x="3687435" y="2050599"/>
                  <a:pt x="3686015" y="2052668"/>
                </a:cubicBezTo>
                <a:lnTo>
                  <a:pt x="3685329" y="2053280"/>
                </a:lnTo>
                <a:lnTo>
                  <a:pt x="3690348" y="2083660"/>
                </a:lnTo>
                <a:lnTo>
                  <a:pt x="3689688" y="2087758"/>
                </a:lnTo>
                <a:lnTo>
                  <a:pt x="3694656" y="2107476"/>
                </a:lnTo>
                <a:lnTo>
                  <a:pt x="3696317" y="2117709"/>
                </a:lnTo>
                <a:lnTo>
                  <a:pt x="3698652" y="2120508"/>
                </a:lnTo>
                <a:cubicBezTo>
                  <a:pt x="3700138" y="2123582"/>
                  <a:pt x="3700933" y="2128051"/>
                  <a:pt x="3700157" y="2135655"/>
                </a:cubicBezTo>
                <a:lnTo>
                  <a:pt x="3699626" y="2137431"/>
                </a:lnTo>
                <a:lnTo>
                  <a:pt x="3703486" y="2149795"/>
                </a:lnTo>
                <a:cubicBezTo>
                  <a:pt x="3705184" y="2153754"/>
                  <a:pt x="3707268" y="2157232"/>
                  <a:pt x="3709885" y="2160002"/>
                </a:cubicBezTo>
                <a:cubicBezTo>
                  <a:pt x="3698737" y="2203287"/>
                  <a:pt x="3712805" y="2242927"/>
                  <a:pt x="3712777" y="2289319"/>
                </a:cubicBezTo>
                <a:cubicBezTo>
                  <a:pt x="3693169" y="2310331"/>
                  <a:pt x="3722276" y="2389074"/>
                  <a:pt x="3742794" y="2399589"/>
                </a:cubicBezTo>
                <a:cubicBezTo>
                  <a:pt x="3725319" y="2400703"/>
                  <a:pt x="3751962" y="2457534"/>
                  <a:pt x="3753311" y="2472464"/>
                </a:cubicBezTo>
                <a:cubicBezTo>
                  <a:pt x="3753760" y="2477441"/>
                  <a:pt x="3751399" y="2477762"/>
                  <a:pt x="3743656" y="2469811"/>
                </a:cubicBezTo>
                <a:cubicBezTo>
                  <a:pt x="3746474" y="2485608"/>
                  <a:pt x="3738186" y="2502460"/>
                  <a:pt x="3730339" y="2493869"/>
                </a:cubicBezTo>
                <a:cubicBezTo>
                  <a:pt x="3748556" y="2541387"/>
                  <a:pt x="3736267" y="2613433"/>
                  <a:pt x="3746134" y="2667651"/>
                </a:cubicBezTo>
                <a:cubicBezTo>
                  <a:pt x="3730160" y="2698252"/>
                  <a:pt x="3745496" y="2681337"/>
                  <a:pt x="3743743" y="2712354"/>
                </a:cubicBezTo>
                <a:cubicBezTo>
                  <a:pt x="3759373" y="2703131"/>
                  <a:pt x="3736572" y="2750256"/>
                  <a:pt x="3754759" y="2751060"/>
                </a:cubicBezTo>
                <a:cubicBezTo>
                  <a:pt x="3753864" y="2756679"/>
                  <a:pt x="3752424" y="2762098"/>
                  <a:pt x="3750841" y="2767527"/>
                </a:cubicBezTo>
                <a:lnTo>
                  <a:pt x="3750021" y="2770377"/>
                </a:lnTo>
                <a:lnTo>
                  <a:pt x="3749874" y="2781617"/>
                </a:lnTo>
                <a:lnTo>
                  <a:pt x="3745916" y="2784975"/>
                </a:lnTo>
                <a:lnTo>
                  <a:pt x="3742888" y="2802030"/>
                </a:lnTo>
                <a:cubicBezTo>
                  <a:pt x="3742360" y="2808388"/>
                  <a:pt x="3742498" y="2815196"/>
                  <a:pt x="3743710" y="2822667"/>
                </a:cubicBezTo>
                <a:cubicBezTo>
                  <a:pt x="3751787" y="2840797"/>
                  <a:pt x="3744398" y="2870002"/>
                  <a:pt x="3746201" y="2896003"/>
                </a:cubicBezTo>
                <a:lnTo>
                  <a:pt x="3749006" y="2907846"/>
                </a:lnTo>
                <a:lnTo>
                  <a:pt x="3747206" y="2947037"/>
                </a:lnTo>
                <a:cubicBezTo>
                  <a:pt x="3747030" y="2958176"/>
                  <a:pt x="3747214" y="2969719"/>
                  <a:pt x="3748070" y="2981841"/>
                </a:cubicBezTo>
                <a:lnTo>
                  <a:pt x="3750937" y="3004278"/>
                </a:lnTo>
                <a:lnTo>
                  <a:pt x="3749761" y="3010254"/>
                </a:lnTo>
                <a:cubicBezTo>
                  <a:pt x="3750425" y="3020530"/>
                  <a:pt x="3756245" y="3033889"/>
                  <a:pt x="3749923" y="3032983"/>
                </a:cubicBezTo>
                <a:lnTo>
                  <a:pt x="3752658" y="3044429"/>
                </a:lnTo>
                <a:lnTo>
                  <a:pt x="3748217" y="3056076"/>
                </a:lnTo>
                <a:cubicBezTo>
                  <a:pt x="3747117" y="3057381"/>
                  <a:pt x="3745928" y="3058381"/>
                  <a:pt x="3744691" y="3059042"/>
                </a:cubicBezTo>
                <a:lnTo>
                  <a:pt x="3747123" y="3075102"/>
                </a:lnTo>
                <a:lnTo>
                  <a:pt x="3744190" y="3088509"/>
                </a:lnTo>
                <a:lnTo>
                  <a:pt x="3747093" y="3099930"/>
                </a:lnTo>
                <a:lnTo>
                  <a:pt x="3746799" y="3104743"/>
                </a:lnTo>
                <a:lnTo>
                  <a:pt x="3745610" y="3116729"/>
                </a:lnTo>
                <a:cubicBezTo>
                  <a:pt x="3744666" y="3122891"/>
                  <a:pt x="3743503" y="3129792"/>
                  <a:pt x="3742676" y="3137453"/>
                </a:cubicBezTo>
                <a:lnTo>
                  <a:pt x="3742441" y="3143884"/>
                </a:lnTo>
                <a:lnTo>
                  <a:pt x="3737104" y="3158122"/>
                </a:lnTo>
                <a:cubicBezTo>
                  <a:pt x="3733050" y="3168490"/>
                  <a:pt x="3730374" y="3176626"/>
                  <a:pt x="3733275" y="3185367"/>
                </a:cubicBezTo>
                <a:cubicBezTo>
                  <a:pt x="3728135" y="3200760"/>
                  <a:pt x="3712176" y="3212117"/>
                  <a:pt x="3717639" y="3233769"/>
                </a:cubicBezTo>
                <a:cubicBezTo>
                  <a:pt x="3709851" y="3227497"/>
                  <a:pt x="3717920" y="3258095"/>
                  <a:pt x="3710433" y="3262123"/>
                </a:cubicBezTo>
                <a:cubicBezTo>
                  <a:pt x="3704342" y="3264110"/>
                  <a:pt x="3705370" y="3273856"/>
                  <a:pt x="3703458" y="3281408"/>
                </a:cubicBezTo>
                <a:cubicBezTo>
                  <a:pt x="3697412" y="3287020"/>
                  <a:pt x="3693483" y="3324746"/>
                  <a:pt x="3695027" y="3337739"/>
                </a:cubicBezTo>
                <a:cubicBezTo>
                  <a:pt x="3703095" y="3374177"/>
                  <a:pt x="3679154" y="3404974"/>
                  <a:pt x="3684951" y="3434139"/>
                </a:cubicBezTo>
                <a:cubicBezTo>
                  <a:pt x="3684732" y="3441861"/>
                  <a:pt x="3683615" y="3448308"/>
                  <a:pt x="3681946" y="3453928"/>
                </a:cubicBezTo>
                <a:lnTo>
                  <a:pt x="3675939" y="3468021"/>
                </a:lnTo>
                <a:cubicBezTo>
                  <a:pt x="3674480" y="3468264"/>
                  <a:pt x="3673022" y="3468506"/>
                  <a:pt x="3671563" y="3468748"/>
                </a:cubicBezTo>
                <a:lnTo>
                  <a:pt x="3669360" y="3479164"/>
                </a:lnTo>
                <a:lnTo>
                  <a:pt x="3668060" y="3481325"/>
                </a:lnTo>
                <a:cubicBezTo>
                  <a:pt x="3665560" y="3485437"/>
                  <a:pt x="3663197" y="3489622"/>
                  <a:pt x="3661315" y="3494328"/>
                </a:cubicBezTo>
                <a:cubicBezTo>
                  <a:pt x="3678446" y="3506175"/>
                  <a:pt x="3648136" y="3536311"/>
                  <a:pt x="3664679" y="3537226"/>
                </a:cubicBezTo>
                <a:cubicBezTo>
                  <a:pt x="3657322" y="3565147"/>
                  <a:pt x="3674997" y="3558694"/>
                  <a:pt x="3654205" y="3577551"/>
                </a:cubicBezTo>
                <a:cubicBezTo>
                  <a:pt x="3653633" y="3634248"/>
                  <a:pt x="3628736" y="3694092"/>
                  <a:pt x="3637325" y="3749618"/>
                </a:cubicBezTo>
                <a:cubicBezTo>
                  <a:pt x="3631446" y="3736800"/>
                  <a:pt x="3620480" y="3747498"/>
                  <a:pt x="3620258" y="3763981"/>
                </a:cubicBezTo>
                <a:cubicBezTo>
                  <a:pt x="3596667" y="3715365"/>
                  <a:pt x="3630603" y="3842969"/>
                  <a:pt x="3608193" y="3830141"/>
                </a:cubicBezTo>
                <a:cubicBezTo>
                  <a:pt x="3625759" y="3852486"/>
                  <a:pt x="3638965" y="3943841"/>
                  <a:pt x="3616479" y="3951521"/>
                </a:cubicBezTo>
                <a:cubicBezTo>
                  <a:pt x="3607940" y="3994867"/>
                  <a:pt x="3614033" y="4040502"/>
                  <a:pt x="3595498" y="4074157"/>
                </a:cubicBezTo>
                <a:cubicBezTo>
                  <a:pt x="3597477" y="4078342"/>
                  <a:pt x="3598819" y="4082864"/>
                  <a:pt x="3599706" y="4087599"/>
                </a:cubicBezTo>
                <a:lnTo>
                  <a:pt x="3601103" y="4101515"/>
                </a:lnTo>
                <a:lnTo>
                  <a:pt x="3600274" y="4102849"/>
                </a:lnTo>
                <a:cubicBezTo>
                  <a:pt x="3598143" y="4109482"/>
                  <a:pt x="3598077" y="4114144"/>
                  <a:pt x="3598925" y="4117926"/>
                </a:cubicBezTo>
                <a:lnTo>
                  <a:pt x="3600630" y="4121966"/>
                </a:lnTo>
                <a:lnTo>
                  <a:pt x="3600331" y="4132543"/>
                </a:lnTo>
                <a:lnTo>
                  <a:pt x="3601432" y="4154003"/>
                </a:lnTo>
                <a:lnTo>
                  <a:pt x="3600054" y="4157433"/>
                </a:lnTo>
                <a:lnTo>
                  <a:pt x="3599248" y="4188888"/>
                </a:lnTo>
                <a:cubicBezTo>
                  <a:pt x="3598993" y="4188940"/>
                  <a:pt x="3598738" y="4188992"/>
                  <a:pt x="3598484" y="4189044"/>
                </a:cubicBezTo>
                <a:cubicBezTo>
                  <a:pt x="3596754" y="4190111"/>
                  <a:pt x="3595443" y="4192250"/>
                  <a:pt x="3594971" y="4196698"/>
                </a:cubicBezTo>
                <a:cubicBezTo>
                  <a:pt x="3584674" y="4185805"/>
                  <a:pt x="3590455" y="4197885"/>
                  <a:pt x="3589971" y="4211958"/>
                </a:cubicBezTo>
                <a:cubicBezTo>
                  <a:pt x="3573870" y="4198179"/>
                  <a:pt x="3579156" y="4240607"/>
                  <a:pt x="3569135" y="4243705"/>
                </a:cubicBezTo>
                <a:cubicBezTo>
                  <a:pt x="3569142" y="4254351"/>
                  <a:pt x="3568856" y="4265362"/>
                  <a:pt x="3568210" y="4276468"/>
                </a:cubicBezTo>
                <a:lnTo>
                  <a:pt x="3567613" y="4282925"/>
                </a:lnTo>
                <a:cubicBezTo>
                  <a:pt x="3567553" y="4282949"/>
                  <a:pt x="3567492" y="4282974"/>
                  <a:pt x="3567432" y="4282999"/>
                </a:cubicBezTo>
                <a:cubicBezTo>
                  <a:pt x="3566940" y="4284280"/>
                  <a:pt x="3566607" y="4286359"/>
                  <a:pt x="3566464" y="4289697"/>
                </a:cubicBezTo>
                <a:lnTo>
                  <a:pt x="3566526" y="4294698"/>
                </a:lnTo>
                <a:lnTo>
                  <a:pt x="3565367" y="4307225"/>
                </a:lnTo>
                <a:lnTo>
                  <a:pt x="3563841" y="4311164"/>
                </a:lnTo>
                <a:lnTo>
                  <a:pt x="3561610" y="4312189"/>
                </a:lnTo>
                <a:lnTo>
                  <a:pt x="3561734" y="4313408"/>
                </a:lnTo>
                <a:cubicBezTo>
                  <a:pt x="3564537" y="4323096"/>
                  <a:pt x="3569544" y="4327053"/>
                  <a:pt x="3553832" y="4334910"/>
                </a:cubicBezTo>
                <a:cubicBezTo>
                  <a:pt x="3557797" y="4356533"/>
                  <a:pt x="3548502" y="4358433"/>
                  <a:pt x="3542564" y="4385380"/>
                </a:cubicBezTo>
                <a:cubicBezTo>
                  <a:pt x="3547050" y="4398267"/>
                  <a:pt x="3544091" y="4407098"/>
                  <a:pt x="3538724" y="4415150"/>
                </a:cubicBezTo>
                <a:cubicBezTo>
                  <a:pt x="3538633" y="4442707"/>
                  <a:pt x="3529920" y="4465824"/>
                  <a:pt x="3525348" y="4495753"/>
                </a:cubicBezTo>
                <a:cubicBezTo>
                  <a:pt x="3529387" y="4530212"/>
                  <a:pt x="3514579" y="4543935"/>
                  <a:pt x="3509749" y="4575934"/>
                </a:cubicBezTo>
                <a:cubicBezTo>
                  <a:pt x="3519579" y="4606914"/>
                  <a:pt x="3496418" y="4596497"/>
                  <a:pt x="3489779" y="4611927"/>
                </a:cubicBezTo>
                <a:lnTo>
                  <a:pt x="3488856" y="4616508"/>
                </a:lnTo>
                <a:lnTo>
                  <a:pt x="3489486" y="4629163"/>
                </a:lnTo>
                <a:lnTo>
                  <a:pt x="3490242" y="4633947"/>
                </a:lnTo>
                <a:cubicBezTo>
                  <a:pt x="3490570" y="4637233"/>
                  <a:pt x="3490539" y="4639406"/>
                  <a:pt x="3490244" y="4640894"/>
                </a:cubicBezTo>
                <a:lnTo>
                  <a:pt x="3490078" y="4641059"/>
                </a:lnTo>
                <a:lnTo>
                  <a:pt x="3490403" y="4647582"/>
                </a:lnTo>
                <a:cubicBezTo>
                  <a:pt x="3491330" y="4658608"/>
                  <a:pt x="3492590" y="4669354"/>
                  <a:pt x="3494082" y="4679601"/>
                </a:cubicBezTo>
                <a:cubicBezTo>
                  <a:pt x="3484854" y="4687754"/>
                  <a:pt x="3495864" y="4725869"/>
                  <a:pt x="3478421" y="4720918"/>
                </a:cubicBezTo>
                <a:cubicBezTo>
                  <a:pt x="3479918" y="4734712"/>
                  <a:pt x="3487176" y="4743359"/>
                  <a:pt x="3475730" y="4738188"/>
                </a:cubicBezTo>
                <a:cubicBezTo>
                  <a:pt x="3475894" y="4742712"/>
                  <a:pt x="3474928" y="4745450"/>
                  <a:pt x="3473409" y="4747368"/>
                </a:cubicBezTo>
                <a:lnTo>
                  <a:pt x="3472696" y="4747913"/>
                </a:lnTo>
                <a:lnTo>
                  <a:pt x="3476304" y="4778609"/>
                </a:lnTo>
                <a:lnTo>
                  <a:pt x="3475454" y="4782623"/>
                </a:lnTo>
                <a:lnTo>
                  <a:pt x="3479507" y="4802712"/>
                </a:lnTo>
                <a:lnTo>
                  <a:pt x="3480695" y="4813049"/>
                </a:lnTo>
                <a:lnTo>
                  <a:pt x="3482902" y="4816057"/>
                </a:lnTo>
                <a:cubicBezTo>
                  <a:pt x="3484247" y="4819259"/>
                  <a:pt x="3484834" y="4823783"/>
                  <a:pt x="3483703" y="4831270"/>
                </a:cubicBezTo>
                <a:lnTo>
                  <a:pt x="3483090" y="4832984"/>
                </a:lnTo>
                <a:lnTo>
                  <a:pt x="3486378" y="4845654"/>
                </a:lnTo>
                <a:cubicBezTo>
                  <a:pt x="3487893" y="4849755"/>
                  <a:pt x="3489817" y="4853416"/>
                  <a:pt x="3492309" y="4856425"/>
                </a:cubicBezTo>
                <a:cubicBezTo>
                  <a:pt x="3479133" y="4898390"/>
                  <a:pt x="3491371" y="4939174"/>
                  <a:pt x="3489182" y="4985308"/>
                </a:cubicBezTo>
                <a:cubicBezTo>
                  <a:pt x="3492413" y="5037202"/>
                  <a:pt x="3496839" y="5073159"/>
                  <a:pt x="3498182" y="5107346"/>
                </a:cubicBezTo>
                <a:cubicBezTo>
                  <a:pt x="3500266" y="5123329"/>
                  <a:pt x="3506680" y="5240376"/>
                  <a:pt x="3499225" y="5231073"/>
                </a:cubicBezTo>
                <a:cubicBezTo>
                  <a:pt x="3515247" y="5280090"/>
                  <a:pt x="3497607" y="5309911"/>
                  <a:pt x="3504960" y="5364785"/>
                </a:cubicBezTo>
                <a:cubicBezTo>
                  <a:pt x="3487546" y="5393671"/>
                  <a:pt x="3503686" y="5378336"/>
                  <a:pt x="3500486" y="5409009"/>
                </a:cubicBezTo>
                <a:cubicBezTo>
                  <a:pt x="3516561" y="5401350"/>
                  <a:pt x="3491544" y="5446009"/>
                  <a:pt x="3509710" y="5448570"/>
                </a:cubicBezTo>
                <a:cubicBezTo>
                  <a:pt x="3508555" y="5454072"/>
                  <a:pt x="3506859" y="5459319"/>
                  <a:pt x="3505022" y="5464568"/>
                </a:cubicBezTo>
                <a:lnTo>
                  <a:pt x="3504070" y="5467320"/>
                </a:lnTo>
                <a:lnTo>
                  <a:pt x="3503399" y="5478483"/>
                </a:lnTo>
                <a:lnTo>
                  <a:pt x="3499281" y="5481443"/>
                </a:lnTo>
                <a:lnTo>
                  <a:pt x="3499047" y="5616712"/>
                </a:lnTo>
                <a:cubicBezTo>
                  <a:pt x="3502347" y="5628424"/>
                  <a:pt x="3503819" y="5666768"/>
                  <a:pt x="3498775" y="5675291"/>
                </a:cubicBezTo>
                <a:cubicBezTo>
                  <a:pt x="3497984" y="5683547"/>
                  <a:pt x="3500335" y="5692400"/>
                  <a:pt x="3494739" y="5697458"/>
                </a:cubicBezTo>
                <a:cubicBezTo>
                  <a:pt x="3492180" y="5715432"/>
                  <a:pt x="3486290" y="5756597"/>
                  <a:pt x="3483423" y="5783137"/>
                </a:cubicBezTo>
                <a:cubicBezTo>
                  <a:pt x="3491452" y="5796973"/>
                  <a:pt x="3477643" y="5819988"/>
                  <a:pt x="3477532" y="5856699"/>
                </a:cubicBezTo>
                <a:cubicBezTo>
                  <a:pt x="3486776" y="5871818"/>
                  <a:pt x="3477340" y="5881447"/>
                  <a:pt x="3490032" y="5910638"/>
                </a:cubicBezTo>
                <a:cubicBezTo>
                  <a:pt x="3488930" y="5911913"/>
                  <a:pt x="3487924" y="5913488"/>
                  <a:pt x="3487046" y="5915313"/>
                </a:cubicBezTo>
                <a:cubicBezTo>
                  <a:pt x="3481941" y="5925917"/>
                  <a:pt x="3482137" y="5942505"/>
                  <a:pt x="3487484" y="5952365"/>
                </a:cubicBezTo>
                <a:cubicBezTo>
                  <a:pt x="3504666" y="5999029"/>
                  <a:pt x="3505019" y="6042078"/>
                  <a:pt x="3509266" y="6082373"/>
                </a:cubicBezTo>
                <a:cubicBezTo>
                  <a:pt x="3512265" y="6128005"/>
                  <a:pt x="3492950" y="6098121"/>
                  <a:pt x="3509564" y="6154771"/>
                </a:cubicBezTo>
                <a:cubicBezTo>
                  <a:pt x="3503223" y="6161045"/>
                  <a:pt x="3503062" y="6168289"/>
                  <a:pt x="3506404" y="6180433"/>
                </a:cubicBezTo>
                <a:cubicBezTo>
                  <a:pt x="3507378" y="6202614"/>
                  <a:pt x="3491084" y="6201180"/>
                  <a:pt x="3501312" y="6223427"/>
                </a:cubicBezTo>
                <a:cubicBezTo>
                  <a:pt x="3492497" y="6219559"/>
                  <a:pt x="3498753" y="6265580"/>
                  <a:pt x="3489469" y="6255476"/>
                </a:cubicBezTo>
                <a:cubicBezTo>
                  <a:pt x="3481791" y="6270065"/>
                  <a:pt x="3495037" y="6276996"/>
                  <a:pt x="3488398" y="6291462"/>
                </a:cubicBezTo>
                <a:cubicBezTo>
                  <a:pt x="3487099" y="6307679"/>
                  <a:pt x="3497555" y="6282019"/>
                  <a:pt x="3498547" y="6299935"/>
                </a:cubicBezTo>
                <a:cubicBezTo>
                  <a:pt x="3498173" y="6321676"/>
                  <a:pt x="3514193" y="6321381"/>
                  <a:pt x="3494028" y="6338390"/>
                </a:cubicBezTo>
                <a:lnTo>
                  <a:pt x="3486030" y="6396716"/>
                </a:lnTo>
                <a:cubicBezTo>
                  <a:pt x="3491309" y="6409668"/>
                  <a:pt x="3488928" y="6420134"/>
                  <a:pt x="3484103" y="6430386"/>
                </a:cubicBezTo>
                <a:cubicBezTo>
                  <a:pt x="3485763" y="6460632"/>
                  <a:pt x="3478568" y="6488285"/>
                  <a:pt x="3475922" y="6522318"/>
                </a:cubicBezTo>
                <a:cubicBezTo>
                  <a:pt x="3482128" y="6559051"/>
                  <a:pt x="3468277" y="6578006"/>
                  <a:pt x="3465506" y="6614374"/>
                </a:cubicBezTo>
                <a:cubicBezTo>
                  <a:pt x="3478925" y="6650248"/>
                  <a:pt x="3446064" y="6638174"/>
                  <a:pt x="3446789" y="6668768"/>
                </a:cubicBezTo>
                <a:cubicBezTo>
                  <a:pt x="3458869" y="6718505"/>
                  <a:pt x="3435878" y="6667592"/>
                  <a:pt x="3439582" y="6744454"/>
                </a:cubicBezTo>
                <a:cubicBezTo>
                  <a:pt x="3441631" y="6748797"/>
                  <a:pt x="3439393" y="6758101"/>
                  <a:pt x="3436538" y="6757102"/>
                </a:cubicBezTo>
                <a:cubicBezTo>
                  <a:pt x="3437461" y="6773941"/>
                  <a:pt x="3420846" y="6822488"/>
                  <a:pt x="3424061" y="6846522"/>
                </a:cubicBezTo>
                <a:lnTo>
                  <a:pt x="342303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D5D5298-A236-498C-111B-7D483B7BC3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1" y="2201958"/>
            <a:ext cx="6781800" cy="3900730"/>
          </a:xfrm>
        </p:spPr>
        <p:txBody>
          <a:bodyPr anchor="t">
            <a:normAutofit/>
          </a:bodyPr>
          <a:lstStyle/>
          <a:p>
            <a:r>
              <a:rPr lang="en-US" sz="2000" b="1"/>
              <a:t>Automatic Thread Coarsening</a:t>
            </a:r>
            <a:r>
              <a:rPr lang="en-US" sz="2000"/>
              <a:t>:</a:t>
            </a:r>
          </a:p>
          <a:p>
            <a:pPr lvl="1"/>
            <a:r>
              <a:rPr lang="en-US" sz="2000"/>
              <a:t>Compile time detection of the possibility/convenience to apply it or not.</a:t>
            </a:r>
          </a:p>
          <a:p>
            <a:pPr lvl="1"/>
            <a:r>
              <a:rPr lang="en-US" sz="2000"/>
              <a:t>Requires zero user intervention (non CUDA programmers)</a:t>
            </a:r>
          </a:p>
          <a:p>
            <a:pPr lvl="1"/>
            <a:r>
              <a:rPr lang="en-US" sz="2000"/>
              <a:t>Requires CUDA ninjas to include it or not in their Read and Write Device Functions</a:t>
            </a:r>
          </a:p>
          <a:p>
            <a:pPr lvl="1"/>
            <a:r>
              <a:rPr lang="en-US" sz="2000"/>
              <a:t>Around 2x speedups for very memory bound kernels</a:t>
            </a:r>
          </a:p>
          <a:p>
            <a:pPr lvl="1"/>
            <a:r>
              <a:rPr lang="en-US" sz="2000"/>
              <a:t>Currently only active for 1 or 2 Byte data types:</a:t>
            </a:r>
          </a:p>
          <a:p>
            <a:pPr lvl="2"/>
            <a:r>
              <a:rPr lang="en-US"/>
              <a:t>Bigger types do not seem to give any speedup. </a:t>
            </a:r>
          </a:p>
          <a:p>
            <a:pPr lvl="2"/>
            <a:r>
              <a:rPr lang="en-US"/>
              <a:t>Further analysis will look into it.</a:t>
            </a:r>
          </a:p>
        </p:txBody>
      </p:sp>
    </p:spTree>
    <p:extLst>
      <p:ext uri="{BB962C8B-B14F-4D97-AF65-F5344CB8AC3E}">
        <p14:creationId xmlns:p14="http://schemas.microsoft.com/office/powerpoint/2010/main" val="5569404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CE31E0-10ED-2727-1EEE-FF089051A4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Main story: ideal project organization</a:t>
            </a:r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65C80D22-1111-33DC-42E0-4078936E4909}"/>
              </a:ext>
            </a:extLst>
          </p:cNvPr>
          <p:cNvSpPr/>
          <p:nvPr/>
        </p:nvSpPr>
        <p:spPr>
          <a:xfrm>
            <a:off x="838200" y="3145664"/>
            <a:ext cx="3194629" cy="2225906"/>
          </a:xfrm>
          <a:prstGeom prst="ellipse">
            <a:avLst/>
          </a:prstGeom>
          <a:solidFill>
            <a:schemeClr val="tx2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/>
              <a:t>Design phase</a:t>
            </a:r>
          </a:p>
          <a:p>
            <a:pPr algn="ctr"/>
            <a:r>
              <a:rPr lang="en-US"/>
              <a:t>Code flexibility</a:t>
            </a:r>
          </a:p>
          <a:p>
            <a:pPr algn="ctr"/>
            <a:r>
              <a:rPr lang="en-US"/>
              <a:t>No CUDA knowledge</a:t>
            </a:r>
          </a:p>
        </p:txBody>
      </p:sp>
      <p:sp>
        <p:nvSpPr>
          <p:cNvPr id="31" name="Elipse 30">
            <a:extLst>
              <a:ext uri="{FF2B5EF4-FFF2-40B4-BE49-F238E27FC236}">
                <a16:creationId xmlns:a16="http://schemas.microsoft.com/office/drawing/2014/main" id="{D201EE93-1158-8699-69FB-31F7B98103A2}"/>
              </a:ext>
            </a:extLst>
          </p:cNvPr>
          <p:cNvSpPr/>
          <p:nvPr/>
        </p:nvSpPr>
        <p:spPr>
          <a:xfrm>
            <a:off x="4822739" y="3819600"/>
            <a:ext cx="2377786" cy="87803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/>
              <a:t>QA phase</a:t>
            </a:r>
            <a:endParaRPr lang="en-US"/>
          </a:p>
        </p:txBody>
      </p:sp>
      <p:sp>
        <p:nvSpPr>
          <p:cNvPr id="32" name="Elipse 31">
            <a:extLst>
              <a:ext uri="{FF2B5EF4-FFF2-40B4-BE49-F238E27FC236}">
                <a16:creationId xmlns:a16="http://schemas.microsoft.com/office/drawing/2014/main" id="{FE886D94-D9B4-0CDF-2547-F8F171D8F459}"/>
              </a:ext>
            </a:extLst>
          </p:cNvPr>
          <p:cNvSpPr/>
          <p:nvPr/>
        </p:nvSpPr>
        <p:spPr>
          <a:xfrm>
            <a:off x="7990436" y="3595835"/>
            <a:ext cx="3501332" cy="1325563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/>
              <a:t>Performance Optimizations</a:t>
            </a:r>
            <a:endParaRPr lang="en-US"/>
          </a:p>
        </p:txBody>
      </p:sp>
      <p:sp>
        <p:nvSpPr>
          <p:cNvPr id="3" name="Flecha: a la derecha 2">
            <a:extLst>
              <a:ext uri="{FF2B5EF4-FFF2-40B4-BE49-F238E27FC236}">
                <a16:creationId xmlns:a16="http://schemas.microsoft.com/office/drawing/2014/main" id="{62FAE292-5450-007F-AA84-2244571428FF}"/>
              </a:ext>
            </a:extLst>
          </p:cNvPr>
          <p:cNvSpPr/>
          <p:nvPr/>
        </p:nvSpPr>
        <p:spPr>
          <a:xfrm>
            <a:off x="4210551" y="4036331"/>
            <a:ext cx="490662" cy="44457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lecha: a la derecha 3">
            <a:extLst>
              <a:ext uri="{FF2B5EF4-FFF2-40B4-BE49-F238E27FC236}">
                <a16:creationId xmlns:a16="http://schemas.microsoft.com/office/drawing/2014/main" id="{4F54CE43-6D1A-ACE9-E9A8-4FFFD70735E6}"/>
              </a:ext>
            </a:extLst>
          </p:cNvPr>
          <p:cNvSpPr/>
          <p:nvPr/>
        </p:nvSpPr>
        <p:spPr>
          <a:xfrm>
            <a:off x="7350149" y="4036331"/>
            <a:ext cx="490662" cy="44457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n 5" descr="Imagen que contiene tabla&#10;&#10;Descripción generada automáticamente">
            <a:extLst>
              <a:ext uri="{FF2B5EF4-FFF2-40B4-BE49-F238E27FC236}">
                <a16:creationId xmlns:a16="http://schemas.microsoft.com/office/drawing/2014/main" id="{12C900B6-6726-8D8F-FFD6-00D6B580AF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9031932" y="2275076"/>
            <a:ext cx="1260808" cy="1202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7758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Ninja Assassin PNG Transparent Images Free Download | Vector Files | Pngtree">
            <a:extLst>
              <a:ext uri="{FF2B5EF4-FFF2-40B4-BE49-F238E27FC236}">
                <a16:creationId xmlns:a16="http://schemas.microsoft.com/office/drawing/2014/main" id="{E6B02258-BA81-D6F1-73CC-73E8727AC8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8995" y="1738652"/>
            <a:ext cx="1276169" cy="1276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D7C5C079-DEAD-2984-5F27-D924440EA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Main story: reality</a:t>
            </a:r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id="{6846547C-A395-E27C-17B4-2BF767C3C934}"/>
              </a:ext>
            </a:extLst>
          </p:cNvPr>
          <p:cNvSpPr/>
          <p:nvPr/>
        </p:nvSpPr>
        <p:spPr>
          <a:xfrm>
            <a:off x="1845830" y="2957080"/>
            <a:ext cx="3194629" cy="2225906"/>
          </a:xfrm>
          <a:prstGeom prst="ellipse">
            <a:avLst/>
          </a:prstGeom>
          <a:solidFill>
            <a:schemeClr val="tx2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/>
              <a:t>Design phase</a:t>
            </a:r>
          </a:p>
          <a:p>
            <a:pPr algn="ctr"/>
            <a:r>
              <a:rPr lang="en-US"/>
              <a:t>Code flexibility</a:t>
            </a:r>
          </a:p>
          <a:p>
            <a:pPr algn="ctr"/>
            <a:r>
              <a:rPr lang="en-US"/>
              <a:t>No CUDA knowledge</a:t>
            </a:r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6D525484-4604-9F05-D1A4-A911EC46E229}"/>
              </a:ext>
            </a:extLst>
          </p:cNvPr>
          <p:cNvSpPr/>
          <p:nvPr/>
        </p:nvSpPr>
        <p:spPr>
          <a:xfrm>
            <a:off x="5836685" y="2698553"/>
            <a:ext cx="5285306" cy="277073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800" dirty="0"/>
              <a:t>QA phase</a:t>
            </a:r>
            <a:endParaRPr lang="en-US" dirty="0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673C329F-8EC2-C219-513A-728247114BD4}"/>
              </a:ext>
            </a:extLst>
          </p:cNvPr>
          <p:cNvSpPr/>
          <p:nvPr/>
        </p:nvSpPr>
        <p:spPr>
          <a:xfrm>
            <a:off x="6807316" y="3829570"/>
            <a:ext cx="3501332" cy="1325563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Performance Optimizations</a:t>
            </a:r>
            <a:endParaRPr lang="en-US" dirty="0"/>
          </a:p>
        </p:txBody>
      </p:sp>
      <p:sp>
        <p:nvSpPr>
          <p:cNvPr id="7" name="Flecha: a la derecha 6">
            <a:extLst>
              <a:ext uri="{FF2B5EF4-FFF2-40B4-BE49-F238E27FC236}">
                <a16:creationId xmlns:a16="http://schemas.microsoft.com/office/drawing/2014/main" id="{E7A3389E-50FB-E122-C1D6-C92FD29246DD}"/>
              </a:ext>
            </a:extLst>
          </p:cNvPr>
          <p:cNvSpPr/>
          <p:nvPr/>
        </p:nvSpPr>
        <p:spPr>
          <a:xfrm>
            <a:off x="5218181" y="3847747"/>
            <a:ext cx="490662" cy="44457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727F1F5F-A982-5740-020E-4DB62EF82146}"/>
              </a:ext>
            </a:extLst>
          </p:cNvPr>
          <p:cNvSpPr txBox="1"/>
          <p:nvPr/>
        </p:nvSpPr>
        <p:spPr>
          <a:xfrm>
            <a:off x="2364556" y="2499998"/>
            <a:ext cx="2157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Some optimizations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8978B402-0449-B244-0F7F-9333E0BB8E4E}"/>
              </a:ext>
            </a:extLst>
          </p:cNvPr>
          <p:cNvSpPr txBox="1"/>
          <p:nvPr/>
        </p:nvSpPr>
        <p:spPr>
          <a:xfrm>
            <a:off x="7479394" y="6146685"/>
            <a:ext cx="2157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More optimizations</a:t>
            </a:r>
          </a:p>
        </p:txBody>
      </p:sp>
      <p:pic>
        <p:nvPicPr>
          <p:cNvPr id="3" name="Imagen 2" descr="Imagen que contiene tabla&#10;&#10;Descripción generada automáticamente">
            <a:extLst>
              <a:ext uri="{FF2B5EF4-FFF2-40B4-BE49-F238E27FC236}">
                <a16:creationId xmlns:a16="http://schemas.microsoft.com/office/drawing/2014/main" id="{608B730B-FD4E-D446-1548-25898016CE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950187" y="2499998"/>
            <a:ext cx="1260808" cy="1202360"/>
          </a:xfrm>
          <a:prstGeom prst="rect">
            <a:avLst/>
          </a:prstGeom>
        </p:spPr>
      </p:pic>
      <p:pic>
        <p:nvPicPr>
          <p:cNvPr id="9" name="Imagen 8" descr="Imagen que contiene tabla&#10;&#10;Descripción generada automáticamente">
            <a:extLst>
              <a:ext uri="{FF2B5EF4-FFF2-40B4-BE49-F238E27FC236}">
                <a16:creationId xmlns:a16="http://schemas.microsoft.com/office/drawing/2014/main" id="{8DDC5CD3-525B-77D6-DA6D-1967E3D99E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7848934" y="4944325"/>
            <a:ext cx="1260808" cy="1202360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8804890B-E23B-C346-D4B8-7BBF3C873745}"/>
              </a:ext>
            </a:extLst>
          </p:cNvPr>
          <p:cNvSpPr txBox="1"/>
          <p:nvPr/>
        </p:nvSpPr>
        <p:spPr>
          <a:xfrm>
            <a:off x="7434397" y="2215219"/>
            <a:ext cx="1994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Performance QA </a:t>
            </a:r>
          </a:p>
        </p:txBody>
      </p:sp>
    </p:spTree>
    <p:extLst>
      <p:ext uri="{BB962C8B-B14F-4D97-AF65-F5344CB8AC3E}">
        <p14:creationId xmlns:p14="http://schemas.microsoft.com/office/powerpoint/2010/main" val="2061905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  <p:bldP spid="15" grpId="0"/>
      <p:bldP spid="15" grpId="1"/>
      <p:bldP spid="11" grpId="0"/>
      <p:bldP spid="11" grpId="1"/>
    </p:bld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4385</TotalTime>
  <Words>2699</Words>
  <Application>Microsoft Office PowerPoint</Application>
  <PresentationFormat>Panorámica</PresentationFormat>
  <Paragraphs>750</Paragraphs>
  <Slides>71</Slides>
  <Notes>14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71</vt:i4>
      </vt:variant>
    </vt:vector>
  </HeadingPairs>
  <TitlesOfParts>
    <vt:vector size="78" baseType="lpstr">
      <vt:lpstr>Aptos</vt:lpstr>
      <vt:lpstr>Aptos Display</vt:lpstr>
      <vt:lpstr>Arial</vt:lpstr>
      <vt:lpstr>Calibri</vt:lpstr>
      <vt:lpstr>Cascadia Mono</vt:lpstr>
      <vt:lpstr>Trebuchet MS</vt:lpstr>
      <vt:lpstr>Tema de Office</vt:lpstr>
      <vt:lpstr>Lecture 10: Building production ready CUDA libraries</vt:lpstr>
      <vt:lpstr>About me</vt:lpstr>
      <vt:lpstr>Lecture overview</vt:lpstr>
      <vt:lpstr>Summary of already seen concepts</vt:lpstr>
      <vt:lpstr>Lecture overview</vt:lpstr>
      <vt:lpstr>Main story: 2008 approach </vt:lpstr>
      <vt:lpstr>Main story: most of my C++/CUDA exp.</vt:lpstr>
      <vt:lpstr>Main story: ideal project organization</vt:lpstr>
      <vt:lpstr>Main story: reality</vt:lpstr>
      <vt:lpstr>Main story: problem</vt:lpstr>
      <vt:lpstr>Main story: tough balance</vt:lpstr>
      <vt:lpstr>Main story: user requirements</vt:lpstr>
      <vt:lpstr>Main story: what users care about</vt:lpstr>
      <vt:lpstr>Main story: libraries challenges </vt:lpstr>
      <vt:lpstr>Main story: summary</vt:lpstr>
      <vt:lpstr>Lecture overview</vt:lpstr>
      <vt:lpstr>GPU communication utility</vt:lpstr>
      <vt:lpstr>GPU communication utility</vt:lpstr>
      <vt:lpstr>GPU communication utility</vt:lpstr>
      <vt:lpstr>GPU communication utility</vt:lpstr>
      <vt:lpstr>GPU communication utility</vt:lpstr>
      <vt:lpstr>GPU communication utility</vt:lpstr>
      <vt:lpstr>GPU communication utility</vt:lpstr>
      <vt:lpstr>GPU communication utility</vt:lpstr>
      <vt:lpstr>GPU communication utility</vt:lpstr>
      <vt:lpstr>GPU communication utility</vt:lpstr>
      <vt:lpstr>GPU communication utility</vt:lpstr>
      <vt:lpstr>GPU communication utility</vt:lpstr>
      <vt:lpstr>GPU communication utility</vt:lpstr>
      <vt:lpstr>GPU communication utility</vt:lpstr>
      <vt:lpstr>GPU communication utility</vt:lpstr>
      <vt:lpstr>GPU communication utility</vt:lpstr>
      <vt:lpstr>GPU communication utility</vt:lpstr>
      <vt:lpstr>GPU communication utility</vt:lpstr>
      <vt:lpstr>GPU communication utility</vt:lpstr>
      <vt:lpstr>GPU communication utility</vt:lpstr>
      <vt:lpstr>GPU communication utility</vt:lpstr>
      <vt:lpstr>GPU communication utility</vt:lpstr>
      <vt:lpstr>GPU communication utility</vt:lpstr>
      <vt:lpstr>GPU communication utility</vt:lpstr>
      <vt:lpstr>GPU communication utility</vt:lpstr>
      <vt:lpstr>GPU communication utility</vt:lpstr>
      <vt:lpstr>GPU communication utility</vt:lpstr>
      <vt:lpstr>GPU communication utility</vt:lpstr>
      <vt:lpstr>GPU communication utility</vt:lpstr>
      <vt:lpstr>GPU communication utility</vt:lpstr>
      <vt:lpstr>GPU communication utility</vt:lpstr>
      <vt:lpstr>GPU communication utility</vt:lpstr>
      <vt:lpstr>GPU communication utility</vt:lpstr>
      <vt:lpstr>GPU communication utility</vt:lpstr>
      <vt:lpstr>GPU communication utility</vt:lpstr>
      <vt:lpstr>GPU communication utility</vt:lpstr>
      <vt:lpstr>Lecture overview</vt:lpstr>
      <vt:lpstr>GPU kernel libraries</vt:lpstr>
      <vt:lpstr>GPU kernel libraries</vt:lpstr>
      <vt:lpstr>GPU kernel libraries:</vt:lpstr>
      <vt:lpstr>GPU kernel libraries: Horizontal Fusion</vt:lpstr>
      <vt:lpstr>GPU kernel libraries: Vertical Fusion</vt:lpstr>
      <vt:lpstr>GPU kernel libraries: Fusion</vt:lpstr>
      <vt:lpstr>GPU kernel libraries: novel concepts implemented in cvGPUSpeedup library</vt:lpstr>
      <vt:lpstr>GPU kernel libraries</vt:lpstr>
      <vt:lpstr>GPU kernel libraries: Generic Vertical Fusion</vt:lpstr>
      <vt:lpstr>GPU kernel libraries: Cr,Res,Nor for 50 Crops</vt:lpstr>
      <vt:lpstr>GPU kernel libraries: CircularTensor</vt:lpstr>
      <vt:lpstr>Presentación de PowerPoint</vt:lpstr>
      <vt:lpstr>GPU kernel libraries</vt:lpstr>
      <vt:lpstr>GPU kernel libraries: image processing</vt:lpstr>
      <vt:lpstr>GPU kernel libraries: graph total fusion</vt:lpstr>
      <vt:lpstr>GPU kernel libraries: graph total fussion</vt:lpstr>
      <vt:lpstr>GPU kernel libraries: graph total fussion</vt:lpstr>
      <vt:lpstr>GPU kernel libraries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10: Build a production ready CUDA libray</dc:title>
  <dc:creator>Oscar Amoros Huguet</dc:creator>
  <cp:lastModifiedBy>Oscar Amoros Huguet</cp:lastModifiedBy>
  <cp:revision>14</cp:revision>
  <dcterms:created xsi:type="dcterms:W3CDTF">2024-03-09T09:34:27Z</dcterms:created>
  <dcterms:modified xsi:type="dcterms:W3CDTF">2024-03-17T13:45:00Z</dcterms:modified>
</cp:coreProperties>
</file>